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8" r:id="rId17"/>
    <p:sldId id="271" r:id="rId18"/>
    <p:sldId id="272" r:id="rId19"/>
    <p:sldId id="273" r:id="rId20"/>
    <p:sldId id="274" r:id="rId21"/>
    <p:sldId id="275" r:id="rId22"/>
    <p:sldId id="314" r:id="rId23"/>
    <p:sldId id="276" r:id="rId24"/>
    <p:sldId id="282" r:id="rId25"/>
    <p:sldId id="284" r:id="rId26"/>
    <p:sldId id="283" r:id="rId27"/>
    <p:sldId id="279" r:id="rId28"/>
    <p:sldId id="277" r:id="rId29"/>
    <p:sldId id="281" r:id="rId30"/>
    <p:sldId id="317" r:id="rId31"/>
    <p:sldId id="318" r:id="rId32"/>
    <p:sldId id="319" r:id="rId33"/>
    <p:sldId id="320" r:id="rId34"/>
    <p:sldId id="280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15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8" r:id="rId59"/>
    <p:sldId id="307" r:id="rId60"/>
    <p:sldId id="309" r:id="rId61"/>
    <p:sldId id="310" r:id="rId62"/>
    <p:sldId id="311" r:id="rId63"/>
    <p:sldId id="312" r:id="rId64"/>
    <p:sldId id="313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Shakespeare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QVHS Drama Club 2016</a:t>
            </a:r>
          </a:p>
          <a:p>
            <a:r>
              <a:rPr lang="en-US" dirty="0" smtClean="0"/>
              <a:t>Macbeth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 Focus: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90919"/>
            <a:ext cx="10178322" cy="4488674"/>
          </a:xfrm>
        </p:spPr>
        <p:txBody>
          <a:bodyPr>
            <a:noAutofit/>
          </a:bodyPr>
          <a:lstStyle/>
          <a:p>
            <a:r>
              <a:rPr lang="en-US" sz="2400" dirty="0" smtClean="0"/>
              <a:t>Words</a:t>
            </a:r>
          </a:p>
          <a:p>
            <a:pPr lvl="1"/>
            <a:r>
              <a:rPr lang="en-US" sz="2000" dirty="0" smtClean="0"/>
              <a:t>What do they mean?</a:t>
            </a:r>
          </a:p>
          <a:p>
            <a:pPr lvl="1"/>
            <a:r>
              <a:rPr lang="en-US" sz="2000" dirty="0" smtClean="0"/>
              <a:t>What is their significance?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Meter</a:t>
            </a:r>
          </a:p>
          <a:p>
            <a:pPr lvl="1"/>
            <a:r>
              <a:rPr lang="en-US" sz="2000" dirty="0" smtClean="0"/>
              <a:t>How does the line scan?</a:t>
            </a:r>
          </a:p>
          <a:p>
            <a:pPr lvl="1"/>
            <a:r>
              <a:rPr lang="en-US" sz="2000" dirty="0" smtClean="0"/>
              <a:t>What does this tell me?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First Folio</a:t>
            </a:r>
          </a:p>
          <a:p>
            <a:pPr lvl="1"/>
            <a:r>
              <a:rPr lang="en-US" sz="2000" dirty="0" smtClean="0"/>
              <a:t>What can we deduce from the original spelling and punctuation?</a:t>
            </a:r>
          </a:p>
        </p:txBody>
      </p:sp>
    </p:spTree>
    <p:extLst>
      <p:ext uri="{BB962C8B-B14F-4D97-AF65-F5344CB8AC3E}">
        <p14:creationId xmlns:p14="http://schemas.microsoft.com/office/powerpoint/2010/main" val="41258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Pick a Monologue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the right Genre?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51678" y="2234486"/>
            <a:ext cx="6024885" cy="3593591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Comedy</a:t>
            </a:r>
          </a:p>
          <a:p>
            <a:r>
              <a:rPr lang="en-US" sz="3600" dirty="0" smtClean="0"/>
              <a:t>Tragedy</a:t>
            </a:r>
          </a:p>
          <a:p>
            <a:r>
              <a:rPr lang="en-US" sz="3600" dirty="0" smtClean="0"/>
              <a:t>History</a:t>
            </a:r>
          </a:p>
          <a:p>
            <a:r>
              <a:rPr lang="en-US" sz="3600" dirty="0" smtClean="0"/>
              <a:t>Romances/Problem Plays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01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the right Genre?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Viola (Twelfth Night)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 left no ring with her: what means this lady?</a:t>
            </a:r>
            <a:br>
              <a:rPr lang="en-US" dirty="0"/>
            </a:br>
            <a:r>
              <a:rPr lang="en-US" dirty="0"/>
              <a:t>Fortune forbid my outside have not </a:t>
            </a:r>
            <a:r>
              <a:rPr lang="en-US" dirty="0" err="1"/>
              <a:t>charm'd</a:t>
            </a:r>
            <a:r>
              <a:rPr lang="en-US" dirty="0"/>
              <a:t> her!</a:t>
            </a:r>
            <a:br>
              <a:rPr lang="en-US" dirty="0"/>
            </a:br>
            <a:r>
              <a:rPr lang="en-US" dirty="0"/>
              <a:t>She made good view of me; indeed, so much,</a:t>
            </a:r>
            <a:br>
              <a:rPr lang="en-US" dirty="0"/>
            </a:br>
            <a:r>
              <a:rPr lang="en-US" dirty="0"/>
              <a:t>That sure </a:t>
            </a:r>
            <a:r>
              <a:rPr lang="en-US" dirty="0" err="1"/>
              <a:t>methought</a:t>
            </a:r>
            <a:r>
              <a:rPr lang="en-US" dirty="0"/>
              <a:t> her eyes had lost her tongue,</a:t>
            </a:r>
            <a:br>
              <a:rPr lang="en-US" dirty="0"/>
            </a:br>
            <a:r>
              <a:rPr lang="en-US" dirty="0"/>
              <a:t>For she did speak in starts distractedly.</a:t>
            </a:r>
            <a:br>
              <a:rPr lang="en-US" dirty="0"/>
            </a:br>
            <a:r>
              <a:rPr lang="en-US" dirty="0"/>
              <a:t>She loves me, sure; the cunning of her passion</a:t>
            </a:r>
            <a:br>
              <a:rPr lang="en-US" dirty="0"/>
            </a:br>
            <a:r>
              <a:rPr lang="en-US" dirty="0"/>
              <a:t>Invites me in this churlish messenger.</a:t>
            </a:r>
            <a:br>
              <a:rPr lang="en-US" dirty="0"/>
            </a:br>
            <a:r>
              <a:rPr lang="en-US" dirty="0"/>
              <a:t>None of my lord's ring! why, he sent her none.</a:t>
            </a:r>
            <a:br>
              <a:rPr lang="en-US" dirty="0"/>
            </a:br>
            <a:r>
              <a:rPr lang="en-US" dirty="0"/>
              <a:t>I am the man: if it be so, as 'tis,</a:t>
            </a:r>
            <a:br>
              <a:rPr lang="en-US" dirty="0"/>
            </a:br>
            <a:r>
              <a:rPr lang="en-US" dirty="0"/>
              <a:t>Poor lady, she were better love a dream.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Richard II (Richard II)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No matter where; of comfort no man speak:</a:t>
            </a:r>
            <a:br>
              <a:rPr lang="en-US" dirty="0"/>
            </a:br>
            <a:r>
              <a:rPr lang="en-US" dirty="0"/>
              <a:t>Let's talk of graves, of worms, and epitaphs;</a:t>
            </a:r>
            <a:br>
              <a:rPr lang="en-US" dirty="0"/>
            </a:br>
            <a:r>
              <a:rPr lang="en-US" dirty="0"/>
              <a:t>Make dust our paper and with rainy eyes</a:t>
            </a:r>
            <a:br>
              <a:rPr lang="en-US" dirty="0"/>
            </a:br>
            <a:r>
              <a:rPr lang="en-US" dirty="0"/>
              <a:t>Write sorrow on the bosom of the earth,</a:t>
            </a:r>
            <a:br>
              <a:rPr lang="en-US" dirty="0"/>
            </a:br>
            <a:r>
              <a:rPr lang="en-US" dirty="0"/>
              <a:t>Let's choose executors and talk of wills:</a:t>
            </a:r>
            <a:br>
              <a:rPr lang="en-US" dirty="0"/>
            </a:br>
            <a:r>
              <a:rPr lang="en-US" dirty="0"/>
              <a:t>And yet not so, for what can we bequeath</a:t>
            </a:r>
            <a:br>
              <a:rPr lang="en-US" dirty="0"/>
            </a:br>
            <a:r>
              <a:rPr lang="en-US" dirty="0"/>
              <a:t>Save our deposed bodies to the ground?</a:t>
            </a:r>
            <a:br>
              <a:rPr lang="en-US" dirty="0"/>
            </a:br>
            <a:r>
              <a:rPr lang="en-US" dirty="0"/>
              <a:t>Our lands, our lives and all are Bolingbroke's,</a:t>
            </a:r>
            <a:br>
              <a:rPr lang="en-US" dirty="0"/>
            </a:br>
            <a:r>
              <a:rPr lang="en-US" dirty="0"/>
              <a:t>And nothing can we call our own but death</a:t>
            </a:r>
            <a:br>
              <a:rPr lang="en-US" dirty="0"/>
            </a:br>
            <a:r>
              <a:rPr lang="en-US" dirty="0"/>
              <a:t>And that small model of the barren earth</a:t>
            </a:r>
            <a:br>
              <a:rPr lang="en-US" dirty="0"/>
            </a:br>
            <a:r>
              <a:rPr lang="en-US" dirty="0"/>
              <a:t>Which serves as paste and cover to our bones.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1019" y="27224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my type? / Does it fit the role I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Age</a:t>
            </a:r>
          </a:p>
          <a:p>
            <a:r>
              <a:rPr lang="en-US" sz="2800" dirty="0" smtClean="0"/>
              <a:t>Gender</a:t>
            </a:r>
          </a:p>
          <a:p>
            <a:r>
              <a:rPr lang="en-US" sz="2800" dirty="0" smtClean="0"/>
              <a:t>Character archetype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1678" y="170404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cap="all" spc="200" dirty="0">
                <a:solidFill>
                  <a:srgbClr val="171312"/>
                </a:solidFill>
                <a:latin typeface="Impact" panose="020B0806030902050204"/>
                <a:ea typeface="+mj-ea"/>
                <a:cs typeface="+mj-cs"/>
              </a:rPr>
              <a:t>Can I act it?</a:t>
            </a:r>
            <a:br>
              <a:rPr lang="en-US" sz="5400" cap="all" spc="200" dirty="0">
                <a:solidFill>
                  <a:srgbClr val="171312"/>
                </a:solidFill>
                <a:latin typeface="Impact" panose="020B0806030902050204"/>
                <a:ea typeface="+mj-ea"/>
                <a:cs typeface="+mj-cs"/>
              </a:rPr>
            </a:br>
            <a:r>
              <a:rPr lang="en-US" sz="5400" cap="all" spc="200" dirty="0">
                <a:solidFill>
                  <a:srgbClr val="171312"/>
                </a:solidFill>
                <a:latin typeface="Impact" panose="020B0806030902050204"/>
                <a:ea typeface="+mj-ea"/>
                <a:cs typeface="+mj-cs"/>
              </a:rPr>
              <a:t/>
            </a:r>
            <a:br>
              <a:rPr lang="en-US" sz="5400" cap="all" spc="200" dirty="0">
                <a:solidFill>
                  <a:srgbClr val="171312"/>
                </a:solidFill>
                <a:latin typeface="Impact" panose="020B0806030902050204"/>
                <a:ea typeface="+mj-ea"/>
                <a:cs typeface="+mj-cs"/>
              </a:rPr>
            </a:br>
            <a:r>
              <a:rPr lang="en-US" sz="5400" cap="all" spc="200" dirty="0">
                <a:solidFill>
                  <a:srgbClr val="171312"/>
                </a:solidFill>
                <a:latin typeface="Impact" panose="020B0806030902050204"/>
                <a:ea typeface="+mj-ea"/>
                <a:cs typeface="+mj-cs"/>
              </a:rPr>
              <a:t/>
            </a:r>
            <a:br>
              <a:rPr lang="en-US" sz="5400" cap="all" spc="200" dirty="0">
                <a:solidFill>
                  <a:srgbClr val="171312"/>
                </a:solidFill>
                <a:latin typeface="Impact" panose="020B0806030902050204"/>
                <a:ea typeface="+mj-ea"/>
                <a:cs typeface="+mj-cs"/>
              </a:rPr>
            </a:br>
            <a:r>
              <a:rPr lang="en-US" sz="5400" cap="all" spc="200" dirty="0">
                <a:solidFill>
                  <a:srgbClr val="171312"/>
                </a:solidFill>
                <a:latin typeface="Impact" panose="020B0806030902050204"/>
                <a:ea typeface="+mj-ea"/>
                <a:cs typeface="+mj-cs"/>
              </a:rPr>
              <a:t/>
            </a:r>
            <a:br>
              <a:rPr lang="en-US" sz="5400" cap="all" spc="200" dirty="0">
                <a:solidFill>
                  <a:srgbClr val="171312"/>
                </a:solidFill>
                <a:latin typeface="Impact" panose="020B0806030902050204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1678" y="3324570"/>
            <a:ext cx="10075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cap="all" spc="200" dirty="0">
                <a:solidFill>
                  <a:srgbClr val="171312"/>
                </a:solidFill>
                <a:latin typeface="Impact" panose="020B0806030902050204"/>
              </a:rPr>
              <a:t>Can I make Strong Choices?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39314" y="5012973"/>
            <a:ext cx="5607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cap="all" spc="200" dirty="0">
                <a:solidFill>
                  <a:srgbClr val="171312"/>
                </a:solidFill>
                <a:latin typeface="Impact" panose="020B0806030902050204"/>
              </a:rPr>
              <a:t>Is it “Overdone”?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connect With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262700"/>
            <a:ext cx="10178322" cy="1492132"/>
          </a:xfrm>
        </p:spPr>
        <p:txBody>
          <a:bodyPr>
            <a:noAutofit/>
          </a:bodyPr>
          <a:lstStyle/>
          <a:p>
            <a:r>
              <a:rPr lang="en-US" sz="13000" dirty="0" smtClean="0"/>
              <a:t>Read the Play</a:t>
            </a:r>
            <a:endParaRPr lang="en-US" sz="13000" dirty="0"/>
          </a:p>
        </p:txBody>
      </p:sp>
      <p:sp>
        <p:nvSpPr>
          <p:cNvPr id="4" name="TextBox 3"/>
          <p:cNvSpPr txBox="1"/>
          <p:nvPr/>
        </p:nvSpPr>
        <p:spPr>
          <a:xfrm>
            <a:off x="4198511" y="3754832"/>
            <a:ext cx="66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CONTEXT.  IT’S SERIOUSLY EVERYTHING.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“Words, words, words”</a:t>
            </a:r>
          </a:p>
          <a:p>
            <a:pPr algn="r"/>
            <a:r>
              <a:rPr lang="en-US" dirty="0" smtClean="0"/>
              <a:t>– Hamlet, Act II, Scene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43" y="0"/>
            <a:ext cx="6350107" cy="68439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53211" y="1337257"/>
            <a:ext cx="528034" cy="4142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14574" y="2635877"/>
            <a:ext cx="528034" cy="4142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018" y="2696458"/>
            <a:ext cx="579170" cy="46943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342586" y="4155584"/>
            <a:ext cx="528034" cy="4142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800" y="5718219"/>
            <a:ext cx="1944710" cy="1545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qual 13"/>
          <p:cNvSpPr/>
          <p:nvPr/>
        </p:nvSpPr>
        <p:spPr>
          <a:xfrm>
            <a:off x="6400800" y="1867436"/>
            <a:ext cx="592428" cy="193183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486" y="-1"/>
            <a:ext cx="4759482" cy="6845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4749" y="399245"/>
            <a:ext cx="256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roadway Copyist Text Ext" panose="02000503000000000000" pitchFamily="2" charset="0"/>
                <a:sym typeface="Wingdings" panose="05000000000000000000" pitchFamily="2" charset="2"/>
              </a:rPr>
              <a:t> This is kind of poetic</a:t>
            </a:r>
            <a:endParaRPr lang="en-US" sz="2400" dirty="0">
              <a:solidFill>
                <a:srgbClr val="FF0000"/>
              </a:solidFill>
              <a:latin typeface="Broadway Copyist Text Ext" panose="020005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5894" y="2200140"/>
            <a:ext cx="2204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roadway Copyist Text Ext" panose="02000503000000000000" pitchFamily="2" charset="0"/>
                <a:sym typeface="Wingdings" panose="05000000000000000000" pitchFamily="2" charset="2"/>
              </a:rPr>
              <a:t>I think he’s talking about suicide?</a:t>
            </a:r>
            <a:endParaRPr lang="en-US" sz="2400" dirty="0">
              <a:solidFill>
                <a:srgbClr val="FF0000"/>
              </a:solidFill>
              <a:latin typeface="Broadway Copyist Text Ext" panose="02000503000000000000" pitchFamily="2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219718" y="1455312"/>
            <a:ext cx="360609" cy="2575775"/>
          </a:xfrm>
          <a:prstGeom prst="leftBrac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537915" y="4365938"/>
            <a:ext cx="672554" cy="12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56242" y="4672885"/>
            <a:ext cx="256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roadway Copyist Text Ext" panose="02000503000000000000" pitchFamily="2" charset="0"/>
                <a:sym typeface="Wingdings" panose="05000000000000000000" pitchFamily="2" charset="2"/>
              </a:rPr>
              <a:t>Somebody hates him? And loves him? Love-hate relationship?</a:t>
            </a:r>
            <a:endParaRPr lang="en-US" sz="2400" dirty="0">
              <a:solidFill>
                <a:srgbClr val="FF0000"/>
              </a:solidFill>
              <a:latin typeface="Broadway Copyist Text Ext" panose="02000503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479515" y="4378817"/>
            <a:ext cx="1711448" cy="618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Shakespeare?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Seriously. He’s been dead for 400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Look Up Everything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82" y="1331555"/>
            <a:ext cx="6267158" cy="4348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0320" y="5936018"/>
            <a:ext cx="360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http://www.shakespeareswords.com/</a:t>
            </a:r>
          </a:p>
        </p:txBody>
      </p:sp>
    </p:spTree>
    <p:extLst>
      <p:ext uri="{BB962C8B-B14F-4D97-AF65-F5344CB8AC3E}">
        <p14:creationId xmlns:p14="http://schemas.microsoft.com/office/powerpoint/2010/main" val="3555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Look up Everything</a:t>
            </a:r>
            <a:br>
              <a:rPr lang="en-US" dirty="0" smtClean="0"/>
            </a:br>
            <a:r>
              <a:rPr lang="en-US" dirty="0" smtClean="0"/>
              <a:t>Be Careful!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Julius Caesar </a:t>
            </a:r>
            <a:r>
              <a:rPr lang="en-US" sz="1600" dirty="0" smtClean="0"/>
              <a:t>(Act II, Scene 1)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Portia:</a:t>
            </a:r>
          </a:p>
          <a:p>
            <a:pPr marL="0" indent="0">
              <a:buNone/>
            </a:pPr>
            <a:r>
              <a:rPr lang="en-US" dirty="0"/>
              <a:t>Is Brutus sick? and is it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walk unbraced and suck up the </a:t>
            </a:r>
            <a:r>
              <a:rPr lang="en-US" dirty="0" err="1"/>
              <a:t>humours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the dank morning?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Dictionary.com: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of </a:t>
            </a:r>
            <a:r>
              <a:rPr lang="en-US" dirty="0"/>
              <a:t>or relating to the body as opposed to the mind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of or relating to things perceived through the senses as opposed to the mind; tangible or concrete.</a:t>
            </a:r>
          </a:p>
        </p:txBody>
      </p:sp>
    </p:spTree>
    <p:extLst>
      <p:ext uri="{BB962C8B-B14F-4D97-AF65-F5344CB8AC3E}">
        <p14:creationId xmlns:p14="http://schemas.microsoft.com/office/powerpoint/2010/main" val="30369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Look up Everything</a:t>
            </a:r>
            <a:br>
              <a:rPr lang="en-US" dirty="0" smtClean="0"/>
            </a:br>
            <a:r>
              <a:rPr lang="en-US" dirty="0" smtClean="0"/>
              <a:t>Be Careful!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Julius Caesar </a:t>
            </a:r>
            <a:r>
              <a:rPr lang="en-US" sz="1600" dirty="0" smtClean="0"/>
              <a:t>(Act II, Scene 1)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Portia:</a:t>
            </a:r>
          </a:p>
          <a:p>
            <a:pPr marL="0" indent="0">
              <a:buNone/>
            </a:pPr>
            <a:r>
              <a:rPr lang="en-US" dirty="0"/>
              <a:t>Is Brutus sick? and is </a:t>
            </a:r>
            <a:r>
              <a:rPr lang="en-US" dirty="0">
                <a:solidFill>
                  <a:schemeClr val="tx1"/>
                </a:solidFill>
              </a:rPr>
              <a:t>it physical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walk unbraced and suck up the </a:t>
            </a:r>
            <a:r>
              <a:rPr lang="en-US" dirty="0" err="1"/>
              <a:t>humours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the dank morning?</a:t>
            </a:r>
          </a:p>
        </p:txBody>
      </p:sp>
    </p:spTree>
    <p:extLst>
      <p:ext uri="{BB962C8B-B14F-4D97-AF65-F5344CB8AC3E}">
        <p14:creationId xmlns:p14="http://schemas.microsoft.com/office/powerpoint/2010/main" val="26418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Look up Everything</a:t>
            </a:r>
            <a:br>
              <a:rPr lang="en-US" dirty="0" smtClean="0"/>
            </a:br>
            <a:r>
              <a:rPr lang="en-US" dirty="0" smtClean="0"/>
              <a:t>Be Careful!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Julius Caesar </a:t>
            </a:r>
            <a:r>
              <a:rPr lang="en-US" sz="1600" dirty="0" smtClean="0"/>
              <a:t>(Act II, Scene 1)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Portia:</a:t>
            </a:r>
          </a:p>
          <a:p>
            <a:pPr marL="0" indent="0">
              <a:buNone/>
            </a:pPr>
            <a:r>
              <a:rPr lang="en-US" dirty="0"/>
              <a:t>Is Brutus sick? and is it </a:t>
            </a:r>
            <a:r>
              <a:rPr lang="en-US" dirty="0">
                <a:solidFill>
                  <a:srgbClr val="FF0000"/>
                </a:solidFill>
              </a:rPr>
              <a:t>physical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walk unbraced and suck up the </a:t>
            </a:r>
            <a:r>
              <a:rPr lang="en-US" dirty="0" err="1"/>
              <a:t>humours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the dank morning?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Lexicon: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medicinal</a:t>
            </a:r>
            <a:r>
              <a:rPr lang="en-US" dirty="0"/>
              <a:t>, therapeutic, restorative</a:t>
            </a:r>
          </a:p>
        </p:txBody>
      </p:sp>
    </p:spTree>
    <p:extLst>
      <p:ext uri="{BB962C8B-B14F-4D97-AF65-F5344CB8AC3E}">
        <p14:creationId xmlns:p14="http://schemas.microsoft.com/office/powerpoint/2010/main" val="2503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Break Down the Thoughts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2"/>
                <a:ext cx="10178322" cy="278562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Look </a:t>
                </a:r>
                <a:r>
                  <a:rPr lang="en-US" sz="2800" dirty="0"/>
                  <a:t>for:</a:t>
                </a:r>
              </a:p>
              <a:p>
                <a:pPr lvl="1"/>
                <a:r>
                  <a:rPr lang="en-US" sz="2400" dirty="0"/>
                  <a:t>Tone shifts</a:t>
                </a:r>
              </a:p>
              <a:p>
                <a:pPr lvl="1"/>
                <a:r>
                  <a:rPr lang="en-US" sz="2400" dirty="0"/>
                  <a:t>Sentence breaks (hint: One line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one thought)</a:t>
                </a:r>
              </a:p>
              <a:p>
                <a:pPr lvl="1"/>
                <a:r>
                  <a:rPr lang="en-US" sz="2400" dirty="0"/>
                  <a:t>New objectives</a:t>
                </a:r>
              </a:p>
              <a:p>
                <a:pPr lvl="1"/>
                <a:r>
                  <a:rPr lang="en-US" sz="2400" dirty="0"/>
                  <a:t>New ideas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2"/>
                <a:ext cx="10178322" cy="2785620"/>
              </a:xfrm>
              <a:blipFill rotWithShape="0">
                <a:blip r:embed="rId2"/>
                <a:stretch>
                  <a:fillRect l="-1078" t="-1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5"/>
          <p:cNvSpPr txBox="1">
            <a:spLocks/>
          </p:cNvSpPr>
          <p:nvPr/>
        </p:nvSpPr>
        <p:spPr>
          <a:xfrm>
            <a:off x="1251678" y="5071622"/>
            <a:ext cx="9102936" cy="1393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200" dirty="0" smtClean="0">
                <a:latin typeface="+mj-lt"/>
              </a:rPr>
              <a:t>Keyword: </a:t>
            </a:r>
            <a:r>
              <a:rPr lang="en-US" sz="8800" dirty="0" smtClean="0">
                <a:latin typeface="+mj-lt"/>
              </a:rPr>
              <a:t>DYNAMIC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13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799" y="2520277"/>
            <a:ext cx="10178322" cy="1492132"/>
          </a:xfrm>
        </p:spPr>
        <p:txBody>
          <a:bodyPr/>
          <a:lstStyle/>
          <a:p>
            <a:r>
              <a:rPr lang="en-US" dirty="0" smtClean="0"/>
              <a:t>The best way to make sure you understand?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Paraphrase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music be the food of love, play on;</a:t>
            </a:r>
            <a:br>
              <a:rPr lang="en-US" sz="2400" dirty="0"/>
            </a:br>
            <a:r>
              <a:rPr lang="en-US" sz="2400" dirty="0"/>
              <a:t>Give me excess of it, that, surfeiting,</a:t>
            </a:r>
            <a:br>
              <a:rPr lang="en-US" sz="2400" dirty="0"/>
            </a:br>
            <a:r>
              <a:rPr lang="en-US" sz="2400" dirty="0"/>
              <a:t>The appetite may sicken, and so die</a:t>
            </a:r>
            <a:r>
              <a:rPr lang="en-US" sz="2400" dirty="0" smtClean="0"/>
              <a:t>.</a:t>
            </a:r>
          </a:p>
          <a:p>
            <a:pPr marL="0" indent="0" algn="r">
              <a:buNone/>
            </a:pPr>
            <a:r>
              <a:rPr lang="en-US" sz="2400" dirty="0" smtClean="0"/>
              <a:t>~ Twelfth Night (Act I, Scene 1)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If music really is the “food of love” like the poets say, then keep playing -</a:t>
            </a:r>
          </a:p>
          <a:p>
            <a:pPr marL="0" indent="0">
              <a:buNone/>
            </a:pPr>
            <a:r>
              <a:rPr lang="en-US" sz="2400" dirty="0" smtClean="0"/>
              <a:t>Play so much of it that I will get sick from it, and therefore lose my hunger for love entirely.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81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1064965"/>
            <a:ext cx="10178322" cy="1492132"/>
          </a:xfrm>
        </p:spPr>
        <p:txBody>
          <a:bodyPr>
            <a:noAutofit/>
          </a:bodyPr>
          <a:lstStyle/>
          <a:p>
            <a:r>
              <a:rPr lang="en-US" sz="6000" dirty="0" smtClean="0"/>
              <a:t>If you know 50%, the audience understands 15%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If you know 95%, the Audience understands 75%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13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Figurative Language and Imagery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Macbeth (Act II, scene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Will all great </a:t>
            </a:r>
            <a:r>
              <a:rPr lang="en-US" dirty="0" smtClean="0"/>
              <a:t>Neptune’s </a:t>
            </a:r>
            <a:r>
              <a:rPr lang="en-US" dirty="0"/>
              <a:t>Ocean wash this blood</a:t>
            </a:r>
          </a:p>
          <a:p>
            <a:pPr marL="0" indent="0">
              <a:buNone/>
            </a:pPr>
            <a:r>
              <a:rPr lang="en-US" dirty="0" err="1"/>
              <a:t>Cleane</a:t>
            </a:r>
            <a:r>
              <a:rPr lang="en-US" dirty="0"/>
              <a:t> from my Hand? no: this my Hand will rather</a:t>
            </a:r>
          </a:p>
          <a:p>
            <a:pPr marL="0" indent="0">
              <a:buNone/>
            </a:pPr>
            <a:r>
              <a:rPr lang="en-US" dirty="0"/>
              <a:t>The multitudinous Seas </a:t>
            </a:r>
            <a:r>
              <a:rPr lang="en-US" dirty="0" err="1"/>
              <a:t>incarnardine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Making the Greene </a:t>
            </a:r>
            <a:r>
              <a:rPr lang="en-US" dirty="0" smtClean="0"/>
              <a:t>one Red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8289"/>
          <a:stretch/>
        </p:blipFill>
        <p:spPr>
          <a:xfrm>
            <a:off x="6339078" y="1841678"/>
            <a:ext cx="2574769" cy="224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207" y="3683358"/>
            <a:ext cx="4773162" cy="26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Allusions and References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Julius Caesar </a:t>
            </a:r>
            <a:r>
              <a:rPr lang="en-US" sz="1400" dirty="0" smtClean="0"/>
              <a:t>(Act III, scene 1)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And Caesar's spirit, ranging for revenge, </a:t>
            </a:r>
            <a:br>
              <a:rPr lang="en-US" dirty="0"/>
            </a:br>
            <a:r>
              <a:rPr lang="en-US" dirty="0"/>
              <a:t>With Ate by his side come hot from hell</a:t>
            </a:r>
            <a:r>
              <a:rPr lang="en-US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Shall in these confines with a monarch's voice </a:t>
            </a:r>
            <a:br>
              <a:rPr lang="en-US" dirty="0"/>
            </a:br>
            <a:r>
              <a:rPr lang="en-US" dirty="0"/>
              <a:t>Cry 'Havoc,' and let slip the dogs of war; </a:t>
            </a:r>
            <a:br>
              <a:rPr lang="en-US" dirty="0"/>
            </a:br>
            <a:r>
              <a:rPr lang="en-US" dirty="0"/>
              <a:t>That this foul deed shall smell above the earth </a:t>
            </a:r>
            <a:br>
              <a:rPr lang="en-US" dirty="0"/>
            </a:br>
            <a:r>
              <a:rPr lang="en-US" dirty="0"/>
              <a:t>With carrion men, groaning for burial.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572" y="3811208"/>
            <a:ext cx="3048000" cy="260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953" y="1303425"/>
            <a:ext cx="2834895" cy="2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0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286" y="798490"/>
            <a:ext cx="307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Assassination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5492" y="4849986"/>
            <a:ext cx="475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Be all and the end all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8951" y="1957588"/>
            <a:ext cx="9092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Knock </a:t>
            </a:r>
            <a:r>
              <a:rPr lang="en-US" sz="6000" dirty="0" err="1" smtClean="0"/>
              <a:t>knock</a:t>
            </a:r>
            <a:r>
              <a:rPr lang="en-US" sz="6000" dirty="0"/>
              <a:t>!</a:t>
            </a:r>
            <a:r>
              <a:rPr lang="en-US" sz="6000" dirty="0" smtClean="0"/>
              <a:t> Who’s there?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369713" y="3567448"/>
            <a:ext cx="364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milk of human kindness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23527" y="347730"/>
            <a:ext cx="480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One fell swoop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6907" y="5795493"/>
            <a:ext cx="221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 sorry sight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0209" y="3305838"/>
            <a:ext cx="283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Sound and Fury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52280" y="4496043"/>
            <a:ext cx="392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Dauntless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812923" y="6026325"/>
            <a:ext cx="382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drug (vb.)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5465" y="206062"/>
            <a:ext cx="3837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impede (vb.)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6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39078" y="289560"/>
            <a:ext cx="4800600" cy="632529"/>
          </a:xfrm>
        </p:spPr>
        <p:txBody>
          <a:bodyPr/>
          <a:lstStyle/>
          <a:p>
            <a:r>
              <a:rPr lang="en-US" dirty="0" smtClean="0"/>
              <a:t>Julius Caesar </a:t>
            </a:r>
            <a:r>
              <a:rPr lang="en-US" sz="1400" dirty="0" smtClean="0"/>
              <a:t>(Act III, scene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52728" y="1127758"/>
            <a:ext cx="9654758" cy="299639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Friends, Romans, Countrymen, lend me you ears;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I </a:t>
            </a:r>
            <a:r>
              <a:rPr lang="en-US" sz="1400" dirty="0">
                <a:solidFill>
                  <a:schemeClr val="tx1"/>
                </a:solidFill>
              </a:rPr>
              <a:t>come to bury Caesar, not to praise him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The evil that men do lives after them;	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The good is oft interred with their bones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So let it be with Caesar. The noble </a:t>
            </a:r>
            <a:r>
              <a:rPr lang="en-US" sz="1400" dirty="0" smtClean="0">
                <a:solidFill>
                  <a:schemeClr val="tx1"/>
                </a:solidFill>
              </a:rPr>
              <a:t>Brutus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Hath told you Caesar was ambitious: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If it were so, it was a grievous fault,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And grievously hath Caesar </a:t>
            </a:r>
            <a:r>
              <a:rPr lang="en-US" sz="1400" dirty="0" err="1">
                <a:solidFill>
                  <a:schemeClr val="tx1"/>
                </a:solidFill>
              </a:rPr>
              <a:t>answer'd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it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Here, under leave of Brutus and the rest-</a:t>
            </a:r>
            <a:r>
              <a:rPr lang="en-US" sz="1400" dirty="0" smtClean="0">
                <a:solidFill>
                  <a:schemeClr val="tx1"/>
                </a:solidFill>
              </a:rPr>
              <a:t>-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For Brutus is an </a:t>
            </a:r>
            <a:r>
              <a:rPr lang="en-US" sz="1400" dirty="0" err="1">
                <a:solidFill>
                  <a:schemeClr val="tx1"/>
                </a:solidFill>
              </a:rPr>
              <a:t>honourable</a:t>
            </a:r>
            <a:r>
              <a:rPr lang="en-US" sz="1400" dirty="0">
                <a:solidFill>
                  <a:schemeClr val="tx1"/>
                </a:solidFill>
              </a:rPr>
              <a:t> man;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So are they all, all </a:t>
            </a:r>
            <a:r>
              <a:rPr lang="en-US" sz="1400" dirty="0" err="1">
                <a:solidFill>
                  <a:schemeClr val="tx1"/>
                </a:solidFill>
              </a:rPr>
              <a:t>honourable</a:t>
            </a:r>
            <a:r>
              <a:rPr lang="en-US" sz="1400" dirty="0">
                <a:solidFill>
                  <a:schemeClr val="tx1"/>
                </a:solidFill>
              </a:rPr>
              <a:t> men--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Come I to speak in Caesar's funeral.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He was my friend, faithful and just to </a:t>
            </a:r>
            <a:r>
              <a:rPr lang="en-US" sz="1400" dirty="0" smtClean="0">
                <a:solidFill>
                  <a:schemeClr val="tx1"/>
                </a:solidFill>
              </a:rPr>
              <a:t>me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But Brutus says he was ambitious;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And Brutus is an </a:t>
            </a:r>
            <a:r>
              <a:rPr lang="en-US" sz="1400" dirty="0" err="1">
                <a:solidFill>
                  <a:schemeClr val="tx1"/>
                </a:solidFill>
              </a:rPr>
              <a:t>honourable</a:t>
            </a:r>
            <a:r>
              <a:rPr lang="en-US" sz="1400" dirty="0">
                <a:solidFill>
                  <a:schemeClr val="tx1"/>
                </a:solidFill>
              </a:rPr>
              <a:t> man.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He hath brought many captives home to </a:t>
            </a:r>
            <a:r>
              <a:rPr lang="en-US" sz="1400" dirty="0" smtClean="0">
                <a:solidFill>
                  <a:schemeClr val="tx1"/>
                </a:solidFill>
              </a:rPr>
              <a:t>Rome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Whose ransoms did the general coffers fill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Did this in Caesar seem ambitious?	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When that the poor have cried, Caesar hath wept: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Ambition should be made of sterner stuff:	</a:t>
            </a:r>
            <a:r>
              <a:rPr lang="en-US" sz="1400" dirty="0" smtClean="0">
                <a:solidFill>
                  <a:schemeClr val="tx1"/>
                </a:solidFill>
              </a:rPr>
              <a:t>Yet </a:t>
            </a:r>
            <a:r>
              <a:rPr lang="en-US" sz="1400" dirty="0">
                <a:solidFill>
                  <a:schemeClr val="tx1"/>
                </a:solidFill>
              </a:rPr>
              <a:t>Brutus says he was ambitious;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And Brutus is an </a:t>
            </a:r>
            <a:r>
              <a:rPr lang="en-US" sz="1400" dirty="0" err="1">
                <a:solidFill>
                  <a:schemeClr val="tx1"/>
                </a:solidFill>
              </a:rPr>
              <a:t>honourable</a:t>
            </a:r>
            <a:r>
              <a:rPr lang="en-US" sz="1400" dirty="0">
                <a:solidFill>
                  <a:schemeClr val="tx1"/>
                </a:solidFill>
              </a:rPr>
              <a:t> man.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You all did see that on the </a:t>
            </a:r>
            <a:r>
              <a:rPr lang="en-US" sz="1400" dirty="0" err="1">
                <a:solidFill>
                  <a:schemeClr val="tx1"/>
                </a:solidFill>
              </a:rPr>
              <a:t>Lupercal</a:t>
            </a:r>
            <a:r>
              <a:rPr lang="en-US" sz="1400" dirty="0">
                <a:solidFill>
                  <a:schemeClr val="tx1"/>
                </a:solidFill>
              </a:rPr>
              <a:t>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I thrice presented him a kingly crown,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Which he did thrice refuse: was this ambition</a:t>
            </a:r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Yet Brutus says he was ambitious;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And, sure, he is an </a:t>
            </a:r>
            <a:r>
              <a:rPr lang="en-US" sz="1400" dirty="0" err="1">
                <a:solidFill>
                  <a:schemeClr val="tx1"/>
                </a:solidFill>
              </a:rPr>
              <a:t>honourable</a:t>
            </a:r>
            <a:r>
              <a:rPr lang="en-US" sz="1400" dirty="0">
                <a:solidFill>
                  <a:schemeClr val="tx1"/>
                </a:solidFill>
              </a:rPr>
              <a:t> man.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I speak not to disprove what Brutus spoke</a:t>
            </a:r>
            <a:r>
              <a:rPr lang="en-US" sz="1400" dirty="0" smtClean="0">
                <a:solidFill>
                  <a:schemeClr val="tx1"/>
                </a:solidFill>
              </a:rPr>
              <a:t>,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But here I am to speak what I do know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You all did love him once, not without cause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What cause withholds you then, to mourn for him</a:t>
            </a:r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O judgment! thou art fled to brutish beasts,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And men have lost their reason. Bear with me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My heart is in the coffin there with Caesar,	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	And I must pause till it come back to me.</a:t>
            </a:r>
          </a:p>
        </p:txBody>
      </p:sp>
    </p:spTree>
    <p:extLst>
      <p:ext uri="{BB962C8B-B14F-4D97-AF65-F5344CB8AC3E}">
        <p14:creationId xmlns:p14="http://schemas.microsoft.com/office/powerpoint/2010/main" val="42737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39078" y="289560"/>
            <a:ext cx="4800600" cy="632529"/>
          </a:xfrm>
        </p:spPr>
        <p:txBody>
          <a:bodyPr/>
          <a:lstStyle/>
          <a:p>
            <a:r>
              <a:rPr lang="en-US" dirty="0" smtClean="0"/>
              <a:t>Julius Caesar </a:t>
            </a:r>
            <a:r>
              <a:rPr lang="en-US" sz="1400" dirty="0" smtClean="0"/>
              <a:t>(Act III, scene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52728" y="1127758"/>
            <a:ext cx="9654758" cy="299639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	Friends, Romans, Countrymen, lend me you ears;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I </a:t>
            </a:r>
            <a:r>
              <a:rPr lang="en-US" sz="1400" dirty="0"/>
              <a:t>come to bury Caesar, not to praise him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The evil that men do lives after them;	</a:t>
            </a:r>
          </a:p>
          <a:p>
            <a:pPr marL="0" indent="0">
              <a:buNone/>
            </a:pPr>
            <a:r>
              <a:rPr lang="en-US" sz="1400" dirty="0"/>
              <a:t> 	The good is oft interred with their bones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So let it be with Caesar. The noble </a:t>
            </a:r>
            <a:r>
              <a:rPr lang="en-US" sz="1400" dirty="0" smtClean="0"/>
              <a:t>Brutus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Hath told you Caesar was </a:t>
            </a:r>
            <a:r>
              <a:rPr lang="en-US" sz="1400" dirty="0">
                <a:solidFill>
                  <a:srgbClr val="FF0000"/>
                </a:solidFill>
              </a:rPr>
              <a:t>ambitious: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If it were so, it was a grievous fault,	 </a:t>
            </a:r>
          </a:p>
          <a:p>
            <a:pPr marL="0" indent="0">
              <a:buNone/>
            </a:pPr>
            <a:r>
              <a:rPr lang="en-US" sz="1400" dirty="0"/>
              <a:t> 	And grievously hath Caesar </a:t>
            </a:r>
            <a:r>
              <a:rPr lang="en-US" sz="1400" dirty="0" err="1"/>
              <a:t>answer'd</a:t>
            </a:r>
            <a:r>
              <a:rPr lang="en-US" sz="1400" dirty="0"/>
              <a:t> </a:t>
            </a:r>
            <a:r>
              <a:rPr lang="en-US" sz="1400" dirty="0" smtClean="0"/>
              <a:t>it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 	Here, under leave of Brutus and the rest-</a:t>
            </a:r>
            <a:r>
              <a:rPr lang="en-US" sz="1400" dirty="0" smtClean="0"/>
              <a:t>-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For Brutus is an </a:t>
            </a:r>
            <a:r>
              <a:rPr lang="en-US" sz="1400" dirty="0" err="1"/>
              <a:t>honourable</a:t>
            </a:r>
            <a:r>
              <a:rPr lang="en-US" sz="1400" dirty="0"/>
              <a:t> man;	 </a:t>
            </a:r>
          </a:p>
          <a:p>
            <a:pPr marL="0" indent="0">
              <a:buNone/>
            </a:pPr>
            <a:r>
              <a:rPr lang="en-US" sz="1400" dirty="0"/>
              <a:t> 	So are they all, all </a:t>
            </a:r>
            <a:r>
              <a:rPr lang="en-US" sz="1400" dirty="0" err="1"/>
              <a:t>honourable</a:t>
            </a:r>
            <a:r>
              <a:rPr lang="en-US" sz="1400" dirty="0"/>
              <a:t> men--	 </a:t>
            </a:r>
          </a:p>
          <a:p>
            <a:pPr marL="0" indent="0">
              <a:buNone/>
            </a:pPr>
            <a:r>
              <a:rPr lang="en-US" sz="1400" dirty="0"/>
              <a:t> 	Come I to speak in Caesar's funeral.	 </a:t>
            </a:r>
          </a:p>
          <a:p>
            <a:pPr marL="0" indent="0">
              <a:buNone/>
            </a:pPr>
            <a:r>
              <a:rPr lang="en-US" sz="1400" dirty="0"/>
              <a:t> 	He was my friend, faithful and just to </a:t>
            </a:r>
            <a:r>
              <a:rPr lang="en-US" sz="1400" dirty="0" smtClean="0"/>
              <a:t>me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But Brutus says he was </a:t>
            </a:r>
            <a:r>
              <a:rPr lang="en-US" sz="1400" dirty="0">
                <a:solidFill>
                  <a:srgbClr val="FF0000"/>
                </a:solidFill>
              </a:rPr>
              <a:t>ambitious;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And Brutus is an </a:t>
            </a:r>
            <a:r>
              <a:rPr lang="en-US" sz="1400" dirty="0" err="1"/>
              <a:t>honourable</a:t>
            </a:r>
            <a:r>
              <a:rPr lang="en-US" sz="1400" dirty="0"/>
              <a:t> man.	 </a:t>
            </a:r>
          </a:p>
          <a:p>
            <a:pPr marL="0" indent="0">
              <a:buNone/>
            </a:pPr>
            <a:r>
              <a:rPr lang="en-US" sz="1400" dirty="0"/>
              <a:t> 	He hath brought many captives home to </a:t>
            </a:r>
            <a:r>
              <a:rPr lang="en-US" sz="1400" dirty="0" smtClean="0"/>
              <a:t>Rome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Whose ransoms did the general coffers fill</a:t>
            </a:r>
            <a:r>
              <a:rPr lang="en-US" sz="1400" dirty="0" smtClean="0"/>
              <a:t>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Did this in Caesar seem </a:t>
            </a:r>
            <a:r>
              <a:rPr lang="en-US" sz="1400" dirty="0">
                <a:solidFill>
                  <a:srgbClr val="FF0000"/>
                </a:solidFill>
              </a:rPr>
              <a:t>ambitious?</a:t>
            </a:r>
            <a:r>
              <a:rPr lang="en-US" sz="1400" dirty="0"/>
              <a:t>	</a:t>
            </a:r>
          </a:p>
          <a:p>
            <a:pPr marL="0" indent="0">
              <a:buNone/>
            </a:pPr>
            <a:r>
              <a:rPr lang="en-US" sz="1400" dirty="0"/>
              <a:t> 	When that the poor have cried, Caesar hath wept:	 </a:t>
            </a:r>
          </a:p>
          <a:p>
            <a:pPr marL="0" indent="0">
              <a:buNone/>
            </a:pPr>
            <a:r>
              <a:rPr lang="en-US" sz="1400" dirty="0"/>
              <a:t> 	</a:t>
            </a:r>
            <a:r>
              <a:rPr lang="en-US" sz="1400" dirty="0">
                <a:solidFill>
                  <a:srgbClr val="FF0000"/>
                </a:solidFill>
              </a:rPr>
              <a:t>Ambition</a:t>
            </a:r>
            <a:r>
              <a:rPr lang="en-US" sz="1400" dirty="0"/>
              <a:t> should be made of sterner stuff:	</a:t>
            </a:r>
            <a:r>
              <a:rPr lang="en-US" sz="1400" dirty="0" smtClean="0"/>
              <a:t>Yet </a:t>
            </a:r>
            <a:r>
              <a:rPr lang="en-US" sz="1400" dirty="0"/>
              <a:t>Brutus says he was </a:t>
            </a:r>
            <a:r>
              <a:rPr lang="en-US" sz="1400" dirty="0">
                <a:solidFill>
                  <a:srgbClr val="FF0000"/>
                </a:solidFill>
              </a:rPr>
              <a:t>ambitious;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And Brutus is an </a:t>
            </a:r>
            <a:r>
              <a:rPr lang="en-US" sz="1400" dirty="0" err="1"/>
              <a:t>honourable</a:t>
            </a:r>
            <a:r>
              <a:rPr lang="en-US" sz="1400" dirty="0"/>
              <a:t> man.	 </a:t>
            </a:r>
          </a:p>
          <a:p>
            <a:pPr marL="0" indent="0">
              <a:buNone/>
            </a:pPr>
            <a:r>
              <a:rPr lang="en-US" sz="1400" dirty="0"/>
              <a:t> 	You all did see that on the </a:t>
            </a:r>
            <a:r>
              <a:rPr lang="en-US" sz="1400" dirty="0" err="1"/>
              <a:t>Lupercal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I thrice presented him a kingly crown,	 </a:t>
            </a:r>
          </a:p>
          <a:p>
            <a:pPr marL="0" indent="0">
              <a:buNone/>
            </a:pPr>
            <a:r>
              <a:rPr lang="en-US" sz="1400" dirty="0"/>
              <a:t> 	Which he did thrice refuse: was this </a:t>
            </a:r>
            <a:r>
              <a:rPr lang="en-US" sz="1400" dirty="0">
                <a:solidFill>
                  <a:srgbClr val="FF0000"/>
                </a:solidFill>
              </a:rPr>
              <a:t>ambition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 	Yet Brutus says he was </a:t>
            </a:r>
            <a:r>
              <a:rPr lang="en-US" sz="1400" dirty="0">
                <a:solidFill>
                  <a:srgbClr val="FF0000"/>
                </a:solidFill>
              </a:rPr>
              <a:t>ambitious;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And, sure, he is an </a:t>
            </a:r>
            <a:r>
              <a:rPr lang="en-US" sz="1400" dirty="0" err="1"/>
              <a:t>honourable</a:t>
            </a:r>
            <a:r>
              <a:rPr lang="en-US" sz="1400" dirty="0"/>
              <a:t> man.	 </a:t>
            </a:r>
          </a:p>
          <a:p>
            <a:pPr marL="0" indent="0">
              <a:buNone/>
            </a:pPr>
            <a:r>
              <a:rPr lang="en-US" sz="1400" dirty="0"/>
              <a:t> 	I speak not to disprove what Brutus spoke</a:t>
            </a:r>
            <a:r>
              <a:rPr lang="en-US" sz="1400" dirty="0" smtClean="0"/>
              <a:t>,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But here I am to speak what I do know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You all did love him once, not without cause</a:t>
            </a:r>
            <a:r>
              <a:rPr lang="en-US" sz="1400" dirty="0" smtClean="0"/>
              <a:t>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What cause withholds you then, to mourn for him</a:t>
            </a:r>
            <a:r>
              <a:rPr lang="en-US" sz="1400" dirty="0" smtClean="0"/>
              <a:t>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O judgment! thou art fled to brutish beasts,	 </a:t>
            </a:r>
          </a:p>
          <a:p>
            <a:pPr marL="0" indent="0">
              <a:buNone/>
            </a:pPr>
            <a:r>
              <a:rPr lang="en-US" sz="1400" dirty="0"/>
              <a:t> 	And men have lost their reason. Bear with me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My heart is in the coffin there with Caesar,	 </a:t>
            </a:r>
          </a:p>
          <a:p>
            <a:pPr marL="0" indent="0">
              <a:buNone/>
            </a:pPr>
            <a:r>
              <a:rPr lang="en-US" sz="1400" dirty="0"/>
              <a:t> 	And I must pause till it come back to me.</a:t>
            </a:r>
          </a:p>
        </p:txBody>
      </p:sp>
    </p:spTree>
    <p:extLst>
      <p:ext uri="{BB962C8B-B14F-4D97-AF65-F5344CB8AC3E}">
        <p14:creationId xmlns:p14="http://schemas.microsoft.com/office/powerpoint/2010/main" val="25518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339078" y="289560"/>
            <a:ext cx="4800600" cy="632529"/>
          </a:xfrm>
        </p:spPr>
        <p:txBody>
          <a:bodyPr/>
          <a:lstStyle/>
          <a:p>
            <a:r>
              <a:rPr lang="en-US" dirty="0" smtClean="0"/>
              <a:t>Julius Caesar </a:t>
            </a:r>
            <a:r>
              <a:rPr lang="en-US" sz="1400" dirty="0" smtClean="0"/>
              <a:t>(Act III, scene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52728" y="1127758"/>
            <a:ext cx="9654758" cy="299639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	Friends, Romans, Countrymen, lend me you ears;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I </a:t>
            </a:r>
            <a:r>
              <a:rPr lang="en-US" sz="1400" dirty="0"/>
              <a:t>come to bury Caesar, not to praise him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The evil that men do lives after them;	</a:t>
            </a:r>
          </a:p>
          <a:p>
            <a:pPr marL="0" indent="0">
              <a:buNone/>
            </a:pPr>
            <a:r>
              <a:rPr lang="en-US" sz="1400" dirty="0"/>
              <a:t> 	The good is oft interred with their bones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So let it be with Caesar. The noble </a:t>
            </a:r>
            <a:r>
              <a:rPr lang="en-US" sz="1400" dirty="0" smtClean="0"/>
              <a:t>Brutus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Hath told you Caesar was </a:t>
            </a:r>
            <a:r>
              <a:rPr lang="en-US" sz="1400" dirty="0">
                <a:solidFill>
                  <a:srgbClr val="FF0000"/>
                </a:solidFill>
              </a:rPr>
              <a:t>ambitious: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If it were so, it was a grievous fault,	 </a:t>
            </a:r>
          </a:p>
          <a:p>
            <a:pPr marL="0" indent="0">
              <a:buNone/>
            </a:pPr>
            <a:r>
              <a:rPr lang="en-US" sz="1400" dirty="0"/>
              <a:t> 	And grievously hath Caesar </a:t>
            </a:r>
            <a:r>
              <a:rPr lang="en-US" sz="1400" dirty="0" err="1"/>
              <a:t>answer'd</a:t>
            </a:r>
            <a:r>
              <a:rPr lang="en-US" sz="1400" dirty="0"/>
              <a:t> </a:t>
            </a:r>
            <a:r>
              <a:rPr lang="en-US" sz="1400" dirty="0" smtClean="0"/>
              <a:t>it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 	Here, under leave of Brutus and the rest-</a:t>
            </a:r>
            <a:r>
              <a:rPr lang="en-US" sz="1400" dirty="0" smtClean="0"/>
              <a:t>-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For Brutus is an </a:t>
            </a:r>
            <a:r>
              <a:rPr lang="en-US" sz="1400" b="1" dirty="0" err="1"/>
              <a:t>honourable</a:t>
            </a:r>
            <a:r>
              <a:rPr lang="en-US" sz="1400" b="1" dirty="0"/>
              <a:t> man;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So are they all, all </a:t>
            </a:r>
            <a:r>
              <a:rPr lang="en-US" sz="1400" b="1" dirty="0" err="1"/>
              <a:t>honourable</a:t>
            </a:r>
            <a:r>
              <a:rPr lang="en-US" sz="1400" b="1" dirty="0"/>
              <a:t> men-</a:t>
            </a:r>
            <a:r>
              <a:rPr lang="en-US" sz="1400" dirty="0"/>
              <a:t>-	 </a:t>
            </a:r>
          </a:p>
          <a:p>
            <a:pPr marL="0" indent="0">
              <a:buNone/>
            </a:pPr>
            <a:r>
              <a:rPr lang="en-US" sz="1400" dirty="0"/>
              <a:t> 	Come I to speak in Caesar's funeral.	 </a:t>
            </a:r>
          </a:p>
          <a:p>
            <a:pPr marL="0" indent="0">
              <a:buNone/>
            </a:pPr>
            <a:r>
              <a:rPr lang="en-US" sz="1400" dirty="0"/>
              <a:t> 	He was my friend, faithful and just to </a:t>
            </a:r>
            <a:r>
              <a:rPr lang="en-US" sz="1400" dirty="0" smtClean="0"/>
              <a:t>me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But Brutus says he was </a:t>
            </a:r>
            <a:r>
              <a:rPr lang="en-US" sz="1400" dirty="0">
                <a:solidFill>
                  <a:srgbClr val="FF0000"/>
                </a:solidFill>
              </a:rPr>
              <a:t>ambitious;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And Brutus is an </a:t>
            </a:r>
            <a:r>
              <a:rPr lang="en-US" sz="1400" b="1" dirty="0" err="1"/>
              <a:t>honourable</a:t>
            </a:r>
            <a:r>
              <a:rPr lang="en-US" sz="1400" b="1" dirty="0"/>
              <a:t> man.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He hath brought many captives home to </a:t>
            </a:r>
            <a:r>
              <a:rPr lang="en-US" sz="1400" dirty="0" smtClean="0"/>
              <a:t>Rome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Whose ransoms did the general coffers fill</a:t>
            </a:r>
            <a:r>
              <a:rPr lang="en-US" sz="1400" dirty="0" smtClean="0"/>
              <a:t>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Did this in Caesar seem </a:t>
            </a:r>
            <a:r>
              <a:rPr lang="en-US" sz="1400" dirty="0">
                <a:solidFill>
                  <a:srgbClr val="FF0000"/>
                </a:solidFill>
              </a:rPr>
              <a:t>ambitious?</a:t>
            </a:r>
            <a:r>
              <a:rPr lang="en-US" sz="1400" dirty="0"/>
              <a:t>	</a:t>
            </a:r>
          </a:p>
          <a:p>
            <a:pPr marL="0" indent="0">
              <a:buNone/>
            </a:pPr>
            <a:r>
              <a:rPr lang="en-US" sz="1400" dirty="0"/>
              <a:t> 	When that the poor have cried, Caesar hath wept:	 </a:t>
            </a:r>
          </a:p>
          <a:p>
            <a:pPr marL="0" indent="0">
              <a:buNone/>
            </a:pPr>
            <a:r>
              <a:rPr lang="en-US" sz="1400" dirty="0"/>
              <a:t> 	</a:t>
            </a:r>
            <a:r>
              <a:rPr lang="en-US" sz="1400" dirty="0">
                <a:solidFill>
                  <a:srgbClr val="FF0000"/>
                </a:solidFill>
              </a:rPr>
              <a:t>Ambition</a:t>
            </a:r>
            <a:r>
              <a:rPr lang="en-US" sz="1400" dirty="0"/>
              <a:t> should be made of sterner stuff:	</a:t>
            </a:r>
            <a:r>
              <a:rPr lang="en-US" sz="1400" dirty="0" smtClean="0"/>
              <a:t>Yet </a:t>
            </a:r>
            <a:r>
              <a:rPr lang="en-US" sz="1400" dirty="0"/>
              <a:t>Brutus says he was </a:t>
            </a:r>
            <a:r>
              <a:rPr lang="en-US" sz="1400" dirty="0">
                <a:solidFill>
                  <a:srgbClr val="FF0000"/>
                </a:solidFill>
              </a:rPr>
              <a:t>ambitious;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And Brutus is an </a:t>
            </a:r>
            <a:r>
              <a:rPr lang="en-US" sz="1400" b="1" dirty="0" err="1">
                <a:solidFill>
                  <a:schemeClr val="tx1"/>
                </a:solidFill>
              </a:rPr>
              <a:t>honourable</a:t>
            </a:r>
            <a:r>
              <a:rPr lang="en-US" sz="1400" b="1" dirty="0">
                <a:solidFill>
                  <a:schemeClr val="tx1"/>
                </a:solidFill>
              </a:rPr>
              <a:t> man.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You all did see that on the </a:t>
            </a:r>
            <a:r>
              <a:rPr lang="en-US" sz="1400" dirty="0" err="1"/>
              <a:t>Lupercal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I thrice presented him a kingly crown,	 </a:t>
            </a:r>
          </a:p>
          <a:p>
            <a:pPr marL="0" indent="0">
              <a:buNone/>
            </a:pPr>
            <a:r>
              <a:rPr lang="en-US" sz="1400" dirty="0"/>
              <a:t> 	Which he did thrice refuse: was this </a:t>
            </a:r>
            <a:r>
              <a:rPr lang="en-US" sz="1400" dirty="0">
                <a:solidFill>
                  <a:srgbClr val="FF0000"/>
                </a:solidFill>
              </a:rPr>
              <a:t>ambition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/>
              <a:t> 	Yet Brutus says he was </a:t>
            </a:r>
            <a:r>
              <a:rPr lang="en-US" sz="1400" dirty="0">
                <a:solidFill>
                  <a:srgbClr val="FF0000"/>
                </a:solidFill>
              </a:rPr>
              <a:t>ambitious;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And, sure, he is an </a:t>
            </a:r>
            <a:r>
              <a:rPr lang="en-US" sz="1400" b="1" dirty="0" err="1"/>
              <a:t>honourable</a:t>
            </a:r>
            <a:r>
              <a:rPr lang="en-US" sz="1400" b="1" dirty="0"/>
              <a:t> man.</a:t>
            </a:r>
            <a:r>
              <a:rPr lang="en-US" sz="1400" dirty="0"/>
              <a:t>	 </a:t>
            </a:r>
          </a:p>
          <a:p>
            <a:pPr marL="0" indent="0">
              <a:buNone/>
            </a:pPr>
            <a:r>
              <a:rPr lang="en-US" sz="1400" dirty="0"/>
              <a:t> 	I speak not to disprove what Brutus spoke</a:t>
            </a:r>
            <a:r>
              <a:rPr lang="en-US" sz="1400" dirty="0" smtClean="0"/>
              <a:t>,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But here I am to speak what I do know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You all did love him once, not without cause</a:t>
            </a:r>
            <a:r>
              <a:rPr lang="en-US" sz="1400" dirty="0" smtClean="0"/>
              <a:t>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What cause withholds you then, to mourn for him</a:t>
            </a:r>
            <a:r>
              <a:rPr lang="en-US" sz="1400" dirty="0" smtClean="0"/>
              <a:t>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O judgment! thou art fled to brutish beasts,	 </a:t>
            </a:r>
          </a:p>
          <a:p>
            <a:pPr marL="0" indent="0">
              <a:buNone/>
            </a:pPr>
            <a:r>
              <a:rPr lang="en-US" sz="1400" dirty="0"/>
              <a:t> 	And men have lost their reason. Bear with me</a:t>
            </a:r>
            <a:r>
              <a:rPr lang="en-US" sz="1400" dirty="0" smtClean="0"/>
              <a:t>;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	My heart is in the coffin there with Caesar,	 </a:t>
            </a:r>
          </a:p>
          <a:p>
            <a:pPr marL="0" indent="0">
              <a:buNone/>
            </a:pPr>
            <a:r>
              <a:rPr lang="en-US" sz="1400" dirty="0"/>
              <a:t> 	And I must pause till it come back to me.</a:t>
            </a:r>
          </a:p>
        </p:txBody>
      </p:sp>
    </p:spTree>
    <p:extLst>
      <p:ext uri="{BB962C8B-B14F-4D97-AF65-F5344CB8AC3E}">
        <p14:creationId xmlns:p14="http://schemas.microsoft.com/office/powerpoint/2010/main" val="38110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Macbeth (Act I, Scene 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Macbeth</a:t>
            </a:r>
          </a:p>
          <a:p>
            <a:pPr marL="0" indent="0">
              <a:buNone/>
            </a:pPr>
            <a:r>
              <a:rPr lang="en-US" dirty="0" smtClean="0"/>
              <a:t>So foul and fair a day I have not seen.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6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of the Language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10172700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Say that some lady, as perhaps there is,</a:t>
            </a:r>
            <a:br>
              <a:rPr lang="en-US" sz="4000" dirty="0"/>
            </a:br>
            <a:r>
              <a:rPr lang="en-US" sz="4000" dirty="0"/>
              <a:t>Hath for your </a:t>
            </a:r>
            <a:r>
              <a:rPr lang="en-US" sz="4000" dirty="0" smtClean="0"/>
              <a:t>love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As you have for Olivia: you cannot love </a:t>
            </a:r>
            <a:r>
              <a:rPr lang="en-US" sz="4000" dirty="0" smtClean="0"/>
              <a:t>her.</a:t>
            </a:r>
          </a:p>
          <a:p>
            <a:pPr marL="0" indent="0" algn="r">
              <a:buNone/>
            </a:pPr>
            <a:r>
              <a:rPr lang="en-US" sz="4000" dirty="0"/>
              <a:t>~</a:t>
            </a:r>
            <a:r>
              <a:rPr lang="en-US" sz="4000" dirty="0" smtClean="0"/>
              <a:t>Twelfth Night (Act II, Scene 4)</a:t>
            </a:r>
          </a:p>
        </p:txBody>
      </p:sp>
      <p:sp>
        <p:nvSpPr>
          <p:cNvPr id="6" name="Rectangle 5"/>
          <p:cNvSpPr/>
          <p:nvPr/>
        </p:nvSpPr>
        <p:spPr>
          <a:xfrm>
            <a:off x="5191444" y="2972026"/>
            <a:ext cx="5054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as great a pang of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of the Language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10172700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Say that some lady, as perhaps there is,</a:t>
            </a:r>
            <a:br>
              <a:rPr lang="en-US" sz="4000" dirty="0"/>
            </a:br>
            <a:r>
              <a:rPr lang="en-US" sz="4000" dirty="0"/>
              <a:t>Hath for your love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/>
              <a:t>s </a:t>
            </a:r>
            <a:r>
              <a:rPr lang="en-US" sz="4000" dirty="0"/>
              <a:t>gr</a:t>
            </a:r>
            <a:r>
              <a:rPr lang="en-US" sz="4000" b="1" dirty="0">
                <a:solidFill>
                  <a:srgbClr val="FF0000"/>
                </a:solidFill>
              </a:rPr>
              <a:t>ea</a:t>
            </a:r>
            <a:r>
              <a:rPr lang="en-US" sz="4000" dirty="0"/>
              <a:t>t a p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ng of h</a:t>
            </a:r>
            <a:r>
              <a:rPr lang="en-US" sz="4000" b="1" dirty="0">
                <a:solidFill>
                  <a:srgbClr val="FF0000"/>
                </a:solidFill>
              </a:rPr>
              <a:t>ea</a:t>
            </a:r>
            <a:r>
              <a:rPr lang="en-US" sz="4000" dirty="0"/>
              <a:t>rt</a:t>
            </a:r>
            <a:br>
              <a:rPr lang="en-US" sz="4000" dirty="0"/>
            </a:br>
            <a:r>
              <a:rPr lang="en-US" sz="4000" dirty="0"/>
              <a:t>As you have for Olivia: you cannot love </a:t>
            </a:r>
            <a:r>
              <a:rPr lang="en-US" sz="4000" dirty="0" smtClean="0"/>
              <a:t>her.</a:t>
            </a:r>
          </a:p>
          <a:p>
            <a:pPr marL="0" indent="0" algn="r">
              <a:buNone/>
            </a:pPr>
            <a:r>
              <a:rPr lang="en-US" sz="4000" dirty="0"/>
              <a:t>~</a:t>
            </a:r>
            <a:r>
              <a:rPr lang="en-US" sz="4000" dirty="0" smtClean="0"/>
              <a:t>Twelfth Night (Act II, Scene 4)</a:t>
            </a:r>
          </a:p>
        </p:txBody>
      </p:sp>
    </p:spTree>
    <p:extLst>
      <p:ext uri="{BB962C8B-B14F-4D97-AF65-F5344CB8AC3E}">
        <p14:creationId xmlns:p14="http://schemas.microsoft.com/office/powerpoint/2010/main" val="21870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Let’s Review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Know what it means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4800" dirty="0" smtClean="0"/>
              <a:t>Know why it’s written that way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37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1345522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“Speak </a:t>
            </a:r>
            <a:r>
              <a:rPr lang="en-US" b="0" dirty="0"/>
              <a:t>the speech, I pray you, as I pronounced it to you, trippingly on the </a:t>
            </a:r>
            <a:r>
              <a:rPr lang="en-US" b="0" dirty="0" smtClean="0"/>
              <a:t>tongue”</a:t>
            </a:r>
          </a:p>
          <a:p>
            <a:pPr algn="r"/>
            <a:r>
              <a:rPr lang="en-US" b="0" dirty="0" smtClean="0"/>
              <a:t>- Hamlet, Act III, Scene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Iambic Pentameter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422470"/>
            <a:ext cx="10178322" cy="796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smtClean="0"/>
              <a:t>But, soft!  what light  through yonder window breaks?</a:t>
            </a:r>
            <a:endParaRPr lang="en-US" sz="3600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1928857" y="3182896"/>
            <a:ext cx="463733" cy="1818093"/>
          </a:xfrm>
          <a:prstGeom prst="rightBrace">
            <a:avLst>
              <a:gd name="adj1" fmla="val 8333"/>
              <a:gd name="adj2" fmla="val 5293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8538" y="4395299"/>
            <a:ext cx="154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One foot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Iambic Pentameter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422470"/>
            <a:ext cx="10178322" cy="79683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dirty="0" smtClean="0"/>
              <a:t>But, soft!  what light  through yon der win </a:t>
            </a:r>
            <a:r>
              <a:rPr lang="en-US" sz="3600" dirty="0" err="1" smtClean="0"/>
              <a:t>dow</a:t>
            </a:r>
            <a:r>
              <a:rPr lang="en-US" sz="3600" dirty="0" smtClean="0"/>
              <a:t> breaks?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91393" y="3422470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81155" y="3431177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27966" y="3422470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51818" y="3431177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4297" y="3069773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0183" y="3069772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3897" y="3069773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0634" y="3069772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3276" y="3069772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5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still 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r>
              <a:rPr lang="en-US" sz="3600" dirty="0" smtClean="0"/>
              <a:t>Politics</a:t>
            </a:r>
          </a:p>
          <a:p>
            <a:r>
              <a:rPr lang="en-US" sz="3600" dirty="0" smtClean="0"/>
              <a:t>Power</a:t>
            </a:r>
          </a:p>
          <a:p>
            <a:r>
              <a:rPr lang="en-US" sz="3600" dirty="0" smtClean="0"/>
              <a:t>Love</a:t>
            </a:r>
          </a:p>
          <a:p>
            <a:r>
              <a:rPr lang="en-US" sz="3600" dirty="0" smtClean="0"/>
              <a:t>Envy</a:t>
            </a:r>
          </a:p>
          <a:p>
            <a:r>
              <a:rPr lang="en-US" sz="3600" dirty="0" smtClean="0"/>
              <a:t>Greed</a:t>
            </a:r>
          </a:p>
          <a:p>
            <a:r>
              <a:rPr lang="en-US" sz="3600" dirty="0" smtClean="0"/>
              <a:t>Friendship</a:t>
            </a:r>
          </a:p>
          <a:p>
            <a:r>
              <a:rPr lang="en-US" sz="3600" dirty="0" smtClean="0"/>
              <a:t>Revenge</a:t>
            </a:r>
          </a:p>
          <a:p>
            <a:r>
              <a:rPr lang="en-US" sz="3600" dirty="0" smtClean="0"/>
              <a:t>Fate</a:t>
            </a:r>
          </a:p>
          <a:p>
            <a:r>
              <a:rPr lang="en-US" sz="3600" dirty="0" smtClean="0"/>
              <a:t>Suspicion</a:t>
            </a:r>
          </a:p>
          <a:p>
            <a:r>
              <a:rPr lang="en-US" sz="3600" dirty="0" smtClean="0"/>
              <a:t>Guilt</a:t>
            </a:r>
          </a:p>
          <a:p>
            <a:r>
              <a:rPr lang="en-US" sz="3600" dirty="0" smtClean="0"/>
              <a:t>Prejudice</a:t>
            </a:r>
          </a:p>
          <a:p>
            <a:r>
              <a:rPr lang="en-US" sz="3600" dirty="0" smtClean="0"/>
              <a:t>Corruption</a:t>
            </a:r>
          </a:p>
          <a:p>
            <a:r>
              <a:rPr lang="en-US" sz="3600" dirty="0" smtClean="0"/>
              <a:t>Grief</a:t>
            </a:r>
          </a:p>
          <a:p>
            <a:r>
              <a:rPr lang="en-US" sz="3600" dirty="0" smtClean="0"/>
              <a:t>Sex Jokes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384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Iambic </a:t>
            </a:r>
            <a:r>
              <a:rPr lang="en-US" sz="8000" dirty="0" smtClean="0">
                <a:solidFill>
                  <a:srgbClr val="00B050"/>
                </a:solidFill>
              </a:rPr>
              <a:t>Pent</a:t>
            </a:r>
            <a:r>
              <a:rPr lang="en-US" sz="8000" dirty="0" smtClean="0"/>
              <a:t>ameter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3422470"/>
            <a:ext cx="10178322" cy="79683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dirty="0" smtClean="0"/>
              <a:t>But, soft!  what light  through yon der win </a:t>
            </a:r>
            <a:r>
              <a:rPr lang="en-US" sz="3600" dirty="0" err="1" smtClean="0"/>
              <a:t>dow</a:t>
            </a:r>
            <a:r>
              <a:rPr lang="en-US" sz="3600" dirty="0" smtClean="0"/>
              <a:t> breaks?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91393" y="3422470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81155" y="3431177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27966" y="3422470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51818" y="3431177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4297" y="3069773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0183" y="3069772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3897" y="3069773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0634" y="3069772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3276" y="3069772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5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Iambic Pentameter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51313"/>
            <a:ext cx="10178322" cy="79683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dirty="0" smtClean="0"/>
              <a:t>But, soft!  what light  through yon der win </a:t>
            </a:r>
            <a:r>
              <a:rPr lang="en-US" sz="3600" dirty="0" err="1" smtClean="0"/>
              <a:t>dow</a:t>
            </a:r>
            <a:r>
              <a:rPr lang="en-US" sz="3600" dirty="0" smtClean="0"/>
              <a:t> breaks?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91393" y="2351313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81155" y="2360020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27966" y="2351313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51818" y="2360020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4297" y="1998616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0183" y="1998615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3897" y="1998616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0634" y="1998615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3276" y="1998615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5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24297" y="3862250"/>
            <a:ext cx="7785463" cy="79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 smtClean="0"/>
              <a:t>Iamb = Unstressed, Stressed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265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Iambic Pentameter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51313"/>
            <a:ext cx="10178322" cy="79683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dirty="0" smtClean="0"/>
              <a:t>But, </a:t>
            </a:r>
            <a:r>
              <a:rPr lang="en-US" sz="3600" b="1" dirty="0" smtClean="0"/>
              <a:t>soft!  </a:t>
            </a:r>
            <a:r>
              <a:rPr lang="en-US" sz="3600" dirty="0" smtClean="0"/>
              <a:t>what </a:t>
            </a:r>
            <a:r>
              <a:rPr lang="en-US" sz="3600" b="1" dirty="0" smtClean="0"/>
              <a:t>light</a:t>
            </a:r>
            <a:r>
              <a:rPr lang="en-US" sz="3600" dirty="0" smtClean="0"/>
              <a:t>  through </a:t>
            </a:r>
            <a:r>
              <a:rPr lang="en-US" sz="3600" b="1" dirty="0" smtClean="0"/>
              <a:t>yon</a:t>
            </a:r>
            <a:r>
              <a:rPr lang="en-US" sz="3600" dirty="0" smtClean="0"/>
              <a:t> der </a:t>
            </a:r>
            <a:r>
              <a:rPr lang="en-US" sz="3600" b="1" dirty="0" smtClean="0"/>
              <a:t>win</a:t>
            </a:r>
            <a:r>
              <a:rPr lang="en-US" sz="3600" dirty="0" smtClean="0"/>
              <a:t> </a:t>
            </a:r>
            <a:r>
              <a:rPr lang="en-US" sz="3600" dirty="0" err="1" smtClean="0"/>
              <a:t>dow</a:t>
            </a:r>
            <a:r>
              <a:rPr lang="en-US" sz="3600" dirty="0" smtClean="0"/>
              <a:t> </a:t>
            </a:r>
            <a:r>
              <a:rPr lang="en-US" sz="3600" b="1" dirty="0" smtClean="0"/>
              <a:t>breaks?</a:t>
            </a:r>
            <a:endParaRPr lang="en-US" sz="3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82834" y="2351313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29352" y="2360020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54541" y="2351313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56767" y="2364376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24297" y="1998616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9191" y="1998615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6595" y="1998616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1083" y="1998615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6603" y="1998615"/>
            <a:ext cx="613954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5</a:t>
            </a:r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24297" y="3862250"/>
            <a:ext cx="7785463" cy="79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 smtClean="0"/>
              <a:t>Iamb = Unstressed</a:t>
            </a:r>
            <a:r>
              <a:rPr lang="en-US" sz="3600" b="1" smtClean="0"/>
              <a:t>, Stressed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747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Iambic Pentameter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51313"/>
            <a:ext cx="10178322" cy="79683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dirty="0" smtClean="0"/>
              <a:t>But, soft!  what light  through yon der win </a:t>
            </a:r>
            <a:r>
              <a:rPr lang="en-US" sz="3600" dirty="0" err="1" smtClean="0"/>
              <a:t>dow</a:t>
            </a:r>
            <a:r>
              <a:rPr lang="en-US" sz="3600" dirty="0" smtClean="0"/>
              <a:t> breaks?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991393" y="2351313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81155" y="2360020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27966" y="2351313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51818" y="2360020"/>
            <a:ext cx="0" cy="6270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724297" y="3862250"/>
            <a:ext cx="7785463" cy="79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b="1" dirty="0" smtClean="0"/>
              <a:t>Iamb = Unstressed, Stressed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40" y="2351313"/>
            <a:ext cx="384982" cy="139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371" y="2351313"/>
            <a:ext cx="384982" cy="139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896" y="2351313"/>
            <a:ext cx="384982" cy="1393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419" y="2360020"/>
            <a:ext cx="384982" cy="139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993" y="2351313"/>
            <a:ext cx="384982" cy="1393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04" y="2110561"/>
            <a:ext cx="334876" cy="340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07" y="2114940"/>
            <a:ext cx="334876" cy="3409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433" y="2110561"/>
            <a:ext cx="334876" cy="3409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259" y="2110561"/>
            <a:ext cx="334876" cy="3409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232" y="2114868"/>
            <a:ext cx="334876" cy="3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2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917966"/>
            <a:ext cx="5070745" cy="1629295"/>
          </a:xfrm>
        </p:spPr>
        <p:txBody>
          <a:bodyPr/>
          <a:lstStyle/>
          <a:p>
            <a:r>
              <a:rPr lang="en-US" dirty="0" smtClean="0"/>
              <a:t>Iambic Pentameter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3015" y="656706"/>
            <a:ext cx="5070745" cy="780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Rhymed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63014" y="2441569"/>
            <a:ext cx="5070745" cy="780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Blank Verse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950823" y="1438699"/>
            <a:ext cx="757646" cy="49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52308" y="4532018"/>
            <a:ext cx="5070745" cy="780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Prose</a:t>
            </a:r>
          </a:p>
        </p:txBody>
      </p:sp>
    </p:spTree>
    <p:extLst>
      <p:ext uri="{BB962C8B-B14F-4D97-AF65-F5344CB8AC3E}">
        <p14:creationId xmlns:p14="http://schemas.microsoft.com/office/powerpoint/2010/main" val="324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89167"/>
            <a:ext cx="10178322" cy="2442753"/>
          </a:xfrm>
        </p:spPr>
        <p:txBody>
          <a:bodyPr/>
          <a:lstStyle/>
          <a:p>
            <a:r>
              <a:rPr lang="en-US" dirty="0" smtClean="0"/>
              <a:t>VERY high, formal speech – think of the sonnet in Romeo and Juliet</a:t>
            </a:r>
          </a:p>
          <a:p>
            <a:r>
              <a:rPr lang="en-US" dirty="0" smtClean="0"/>
              <a:t>Typical of earlier plays</a:t>
            </a:r>
          </a:p>
          <a:p>
            <a:r>
              <a:rPr lang="en-US" dirty="0" smtClean="0"/>
              <a:t>Rhyming couplet	</a:t>
            </a:r>
          </a:p>
          <a:p>
            <a:pPr lvl="1"/>
            <a:r>
              <a:rPr lang="en-US" dirty="0" smtClean="0"/>
              <a:t>Ends a scene</a:t>
            </a:r>
          </a:p>
          <a:p>
            <a:pPr lvl="1"/>
            <a:r>
              <a:rPr lang="en-US" dirty="0" smtClean="0"/>
              <a:t>Makes a point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90057" y="3931920"/>
            <a:ext cx="6701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Duncan</a:t>
            </a:r>
          </a:p>
          <a:p>
            <a:r>
              <a:rPr lang="en-US" dirty="0" smtClean="0"/>
              <a:t>… And with his former title greet Macbeth.</a:t>
            </a:r>
          </a:p>
          <a:p>
            <a:r>
              <a:rPr lang="en-US" b="1" dirty="0" smtClean="0"/>
              <a:t>Ross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					</a:t>
            </a:r>
            <a:r>
              <a:rPr lang="en-US" dirty="0" smtClean="0"/>
              <a:t>I’ll see it done.</a:t>
            </a:r>
          </a:p>
          <a:p>
            <a:r>
              <a:rPr lang="en-US" b="1" dirty="0" smtClean="0"/>
              <a:t>Duncan</a:t>
            </a:r>
          </a:p>
          <a:p>
            <a:r>
              <a:rPr lang="en-US" dirty="0" smtClean="0"/>
              <a:t>What he hath lost, noble Macbeth hath won.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 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old, every day, non-rhyming iambic pentameter.</a:t>
            </a:r>
          </a:p>
          <a:p>
            <a:r>
              <a:rPr lang="en-US" sz="3200" dirty="0" smtClean="0"/>
              <a:t>Language of noble and refined characters.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84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1175656"/>
          </a:xfrm>
        </p:spPr>
        <p:txBody>
          <a:bodyPr/>
          <a:lstStyle/>
          <a:p>
            <a:r>
              <a:rPr lang="en-US" sz="2800" dirty="0" smtClean="0"/>
              <a:t>Paragraphs</a:t>
            </a:r>
          </a:p>
          <a:p>
            <a:r>
              <a:rPr lang="en-US" sz="2800" dirty="0" smtClean="0"/>
              <a:t>Used by lower class and the insane.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6364" y="3366649"/>
            <a:ext cx="6008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Porter</a:t>
            </a:r>
          </a:p>
          <a:p>
            <a:r>
              <a:rPr lang="en-US" sz="2000" dirty="0" smtClean="0"/>
              <a:t>Marry</a:t>
            </a:r>
            <a:r>
              <a:rPr lang="en-US" sz="2000" dirty="0"/>
              <a:t>, sir, nose-painting, sleep, </a:t>
            </a:r>
            <a:r>
              <a:rPr lang="en-US" sz="2000" dirty="0" smtClean="0"/>
              <a:t>and urine</a:t>
            </a:r>
            <a:r>
              <a:rPr lang="en-US" sz="2000" dirty="0"/>
              <a:t>. Lechery, sir, it provokes, and </a:t>
            </a:r>
            <a:r>
              <a:rPr lang="en-US" sz="2000" dirty="0" err="1" smtClean="0"/>
              <a:t>unprovokes</a:t>
            </a:r>
            <a:r>
              <a:rPr lang="en-US" sz="2000" dirty="0" smtClean="0"/>
              <a:t>; it </a:t>
            </a:r>
            <a:r>
              <a:rPr lang="en-US" sz="2000" dirty="0"/>
              <a:t>provokes the desire, but it </a:t>
            </a:r>
            <a:r>
              <a:rPr lang="en-US" sz="2000" dirty="0" smtClean="0"/>
              <a:t>takes away </a:t>
            </a:r>
            <a:r>
              <a:rPr lang="en-US" sz="2000" dirty="0"/>
              <a:t>the performance: therefore, much </a:t>
            </a:r>
            <a:r>
              <a:rPr lang="en-US" sz="2000" dirty="0" smtClean="0"/>
              <a:t>drink may </a:t>
            </a:r>
            <a:r>
              <a:rPr lang="en-US" sz="2000" dirty="0"/>
              <a:t>be said to be an equivocator with </a:t>
            </a:r>
            <a:r>
              <a:rPr lang="en-US" sz="2000" dirty="0" smtClean="0"/>
              <a:t>lechery: it </a:t>
            </a:r>
            <a:r>
              <a:rPr lang="en-US" sz="2000" dirty="0"/>
              <a:t>makes him, and it mars him; it </a:t>
            </a:r>
            <a:r>
              <a:rPr lang="en-US" sz="2000" dirty="0" smtClean="0"/>
              <a:t>sets him </a:t>
            </a:r>
            <a:r>
              <a:rPr lang="en-US" sz="2000" dirty="0"/>
              <a:t>on, and it takes him off; it persuades </a:t>
            </a:r>
            <a:r>
              <a:rPr lang="en-US" sz="2000" dirty="0" smtClean="0"/>
              <a:t>him, and </a:t>
            </a:r>
            <a:r>
              <a:rPr lang="en-US" sz="2000" dirty="0"/>
              <a:t>disheartens him; makes him stand to, </a:t>
            </a:r>
            <a:r>
              <a:rPr lang="en-US" sz="2000" dirty="0" smtClean="0"/>
              <a:t>and not </a:t>
            </a:r>
            <a:r>
              <a:rPr lang="en-US" sz="2000" dirty="0"/>
              <a:t>stand to; in conclusion, equivocates </a:t>
            </a:r>
            <a:r>
              <a:rPr lang="en-US" sz="2000" dirty="0" smtClean="0"/>
              <a:t>him in </a:t>
            </a:r>
            <a:r>
              <a:rPr lang="en-US" sz="2000" dirty="0"/>
              <a:t>a sleep, and, giving him the lie, leaves him.</a:t>
            </a:r>
          </a:p>
        </p:txBody>
      </p:sp>
    </p:spTree>
    <p:extLst>
      <p:ext uri="{BB962C8B-B14F-4D97-AF65-F5344CB8AC3E}">
        <p14:creationId xmlns:p14="http://schemas.microsoft.com/office/powerpoint/2010/main" val="21154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718" y="2272939"/>
            <a:ext cx="6755853" cy="359359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Emphasis</a:t>
            </a:r>
          </a:p>
          <a:p>
            <a:r>
              <a:rPr lang="en-US" sz="4800" dirty="0" smtClean="0"/>
              <a:t>Rhythm</a:t>
            </a:r>
          </a:p>
          <a:p>
            <a:r>
              <a:rPr lang="en-US" sz="4800" dirty="0" smtClean="0"/>
              <a:t>Variations</a:t>
            </a:r>
          </a:p>
        </p:txBody>
      </p:sp>
    </p:spTree>
    <p:extLst>
      <p:ext uri="{BB962C8B-B14F-4D97-AF65-F5344CB8AC3E}">
        <p14:creationId xmlns:p14="http://schemas.microsoft.com/office/powerpoint/2010/main" val="7626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718" y="2272939"/>
            <a:ext cx="6755853" cy="359359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Emphasis</a:t>
            </a:r>
          </a:p>
          <a:p>
            <a:r>
              <a:rPr lang="en-US" sz="4800" dirty="0" smtClean="0"/>
              <a:t>Rhythm</a:t>
            </a:r>
          </a:p>
          <a:p>
            <a:r>
              <a:rPr lang="en-US" sz="4800" dirty="0" smtClean="0"/>
              <a:t>Variations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9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… Shakespeare looks like this: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14" y="1874516"/>
            <a:ext cx="9678474" cy="43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Variations: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Trochee</a:t>
            </a:r>
          </a:p>
          <a:p>
            <a:r>
              <a:rPr lang="en-US" sz="4400" dirty="0" smtClean="0"/>
              <a:t>Feminine ending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2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Trochee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Opposite of an iamb</a:t>
            </a:r>
          </a:p>
          <a:p>
            <a:pPr lvl="1"/>
            <a:r>
              <a:rPr lang="en-US" sz="2800" dirty="0" smtClean="0"/>
              <a:t>Stressed, Unstressed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08069" y="4376057"/>
            <a:ext cx="6701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Banquo</a:t>
            </a:r>
          </a:p>
          <a:p>
            <a:r>
              <a:rPr lang="en-US" sz="2800" dirty="0" smtClean="0"/>
              <a:t>Worthy Macbeth, we stay upon your leisure.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45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Feminine 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7053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Extra syllables at the end of a line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12126" y="3135086"/>
            <a:ext cx="6701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Hamlet</a:t>
            </a:r>
          </a:p>
          <a:p>
            <a:r>
              <a:rPr lang="en-US" sz="2800" dirty="0" smtClean="0"/>
              <a:t>To be or not to be that is the question.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51678" y="4567646"/>
            <a:ext cx="10178322" cy="705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Beginning of insanity / loss of composure.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75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Scan Text: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9780814" cy="3619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the line with exaggerated meter.</a:t>
            </a:r>
          </a:p>
          <a:p>
            <a:r>
              <a:rPr lang="en-US" sz="2800" dirty="0" smtClean="0"/>
              <a:t>Tap it out if that helps.</a:t>
            </a:r>
          </a:p>
          <a:p>
            <a:r>
              <a:rPr lang="en-US" sz="2800" dirty="0" smtClean="0"/>
              <a:t>Stop whenever you reach a point when something feels weird.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Scan Text: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9780814" cy="3619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Search for a “correction” for the weird meter.</a:t>
            </a:r>
          </a:p>
          <a:p>
            <a:r>
              <a:rPr lang="en-US" sz="2800" dirty="0" smtClean="0"/>
              <a:t>Common culprits:</a:t>
            </a:r>
          </a:p>
          <a:p>
            <a:pPr lvl="1"/>
            <a:r>
              <a:rPr lang="en-US" sz="2600" dirty="0" smtClean="0"/>
              <a:t>Change in pronunciation</a:t>
            </a:r>
          </a:p>
          <a:p>
            <a:pPr lvl="2"/>
            <a:r>
              <a:rPr lang="en-US" sz="2400" dirty="0" smtClean="0"/>
              <a:t>Fire     </a:t>
            </a:r>
          </a:p>
          <a:p>
            <a:pPr lvl="2"/>
            <a:r>
              <a:rPr lang="en-US" sz="2400" dirty="0" smtClean="0"/>
              <a:t>Wild</a:t>
            </a:r>
          </a:p>
          <a:p>
            <a:pPr lvl="2"/>
            <a:r>
              <a:rPr lang="en-US" sz="2400" dirty="0" smtClean="0"/>
              <a:t>Aspect</a:t>
            </a:r>
          </a:p>
        </p:txBody>
      </p:sp>
    </p:spTree>
    <p:extLst>
      <p:ext uri="{BB962C8B-B14F-4D97-AF65-F5344CB8AC3E}">
        <p14:creationId xmlns:p14="http://schemas.microsoft.com/office/powerpoint/2010/main" val="36022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Scan Text: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5999"/>
            <a:ext cx="9780814" cy="42454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Search for a “correction” for the weird meter.</a:t>
            </a:r>
          </a:p>
          <a:p>
            <a:r>
              <a:rPr lang="en-US" sz="2800" dirty="0" smtClean="0"/>
              <a:t>Common culprits:</a:t>
            </a:r>
          </a:p>
          <a:p>
            <a:pPr lvl="1"/>
            <a:r>
              <a:rPr lang="en-US" sz="2600" dirty="0" smtClean="0"/>
              <a:t>Cut syllables</a:t>
            </a:r>
          </a:p>
          <a:p>
            <a:pPr lvl="2"/>
            <a:r>
              <a:rPr lang="en-US" sz="2400" dirty="0" smtClean="0"/>
              <a:t>General = </a:t>
            </a:r>
            <a:r>
              <a:rPr lang="en-US" sz="2400" dirty="0" err="1" smtClean="0"/>
              <a:t>Gen’ral</a:t>
            </a:r>
            <a:endParaRPr lang="en-US" sz="2400" dirty="0" smtClean="0"/>
          </a:p>
          <a:p>
            <a:pPr lvl="2"/>
            <a:r>
              <a:rPr lang="en-US" sz="2400" dirty="0" smtClean="0"/>
              <a:t>Heaven = Heav’n</a:t>
            </a:r>
          </a:p>
          <a:p>
            <a:pPr lvl="2"/>
            <a:r>
              <a:rPr lang="en-US" sz="2400" dirty="0" smtClean="0"/>
              <a:t>Taken = </a:t>
            </a:r>
            <a:r>
              <a:rPr lang="en-US" sz="2400" dirty="0" err="1" smtClean="0"/>
              <a:t>Ta’en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07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Scan Text: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5999"/>
            <a:ext cx="9780814" cy="42454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Search for a “correction” for the weird meter.</a:t>
            </a:r>
          </a:p>
          <a:p>
            <a:r>
              <a:rPr lang="en-US" sz="2800" dirty="0" smtClean="0"/>
              <a:t>Common culprits:</a:t>
            </a:r>
          </a:p>
          <a:p>
            <a:pPr lvl="1"/>
            <a:r>
              <a:rPr lang="en-US" sz="2600" dirty="0" smtClean="0"/>
              <a:t>Slurred syllables</a:t>
            </a:r>
          </a:p>
          <a:p>
            <a:pPr lvl="2"/>
            <a:r>
              <a:rPr lang="en-US" sz="2400" dirty="0" smtClean="0"/>
              <a:t>Mercutio</a:t>
            </a:r>
          </a:p>
          <a:p>
            <a:pPr lvl="2"/>
            <a:r>
              <a:rPr lang="en-US" sz="2400" dirty="0" smtClean="0"/>
              <a:t>Romeo</a:t>
            </a:r>
          </a:p>
          <a:p>
            <a:pPr lvl="2"/>
            <a:r>
              <a:rPr lang="en-US" sz="2400" dirty="0" smtClean="0"/>
              <a:t>Cassius</a:t>
            </a:r>
          </a:p>
          <a:p>
            <a:pPr lvl="2"/>
            <a:r>
              <a:rPr lang="en-US" sz="2400" dirty="0" smtClean="0"/>
              <a:t>Many a</a:t>
            </a:r>
          </a:p>
        </p:txBody>
      </p:sp>
    </p:spTree>
    <p:extLst>
      <p:ext uri="{BB962C8B-B14F-4D97-AF65-F5344CB8AC3E}">
        <p14:creationId xmlns:p14="http://schemas.microsoft.com/office/powerpoint/2010/main" val="27024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Scan Text: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5999"/>
            <a:ext cx="9780814" cy="42454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Search for a “correction” for the weird meter.</a:t>
            </a:r>
          </a:p>
          <a:p>
            <a:r>
              <a:rPr lang="en-US" sz="2800" dirty="0" smtClean="0"/>
              <a:t>Common culprits:</a:t>
            </a:r>
          </a:p>
          <a:p>
            <a:pPr lvl="1"/>
            <a:r>
              <a:rPr lang="en-US" sz="2600" dirty="0" smtClean="0"/>
              <a:t>Added Syllables</a:t>
            </a:r>
          </a:p>
          <a:p>
            <a:pPr lvl="2"/>
            <a:r>
              <a:rPr lang="en-US" sz="2400" dirty="0" smtClean="0"/>
              <a:t>Ambitious</a:t>
            </a:r>
          </a:p>
          <a:p>
            <a:pPr lvl="2"/>
            <a:r>
              <a:rPr lang="en-US" sz="2400" dirty="0" err="1" smtClean="0"/>
              <a:t>Livéd</a:t>
            </a:r>
            <a:endParaRPr lang="en-US" sz="2400" dirty="0" smtClean="0"/>
          </a:p>
          <a:p>
            <a:pPr lvl="2"/>
            <a:r>
              <a:rPr lang="en-US" sz="2400" dirty="0" err="1" smtClean="0"/>
              <a:t>Deservéd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87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Scan Text: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5999"/>
            <a:ext cx="9780814" cy="42454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Search for a “correction” for the weird meter.</a:t>
            </a:r>
          </a:p>
          <a:p>
            <a:r>
              <a:rPr lang="en-US" sz="2800" dirty="0" smtClean="0"/>
              <a:t>Common culprits:</a:t>
            </a:r>
          </a:p>
          <a:p>
            <a:pPr lvl="1"/>
            <a:r>
              <a:rPr lang="en-US" sz="2600" dirty="0" smtClean="0"/>
              <a:t>Trochee</a:t>
            </a:r>
          </a:p>
          <a:p>
            <a:pPr lvl="2"/>
            <a:r>
              <a:rPr lang="en-US" sz="2400" dirty="0" smtClean="0"/>
              <a:t>Look at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feet</a:t>
            </a:r>
          </a:p>
        </p:txBody>
      </p:sp>
    </p:spTree>
    <p:extLst>
      <p:ext uri="{BB962C8B-B14F-4D97-AF65-F5344CB8AC3E}">
        <p14:creationId xmlns:p14="http://schemas.microsoft.com/office/powerpoint/2010/main" val="30385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Scan Text: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57300" y="2285999"/>
            <a:ext cx="9780814" cy="42454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Draw conclusions.</a:t>
            </a:r>
          </a:p>
          <a:p>
            <a:r>
              <a:rPr lang="en-US" sz="4000" dirty="0" smtClean="0"/>
              <a:t>Make choices.</a:t>
            </a:r>
          </a:p>
          <a:p>
            <a:r>
              <a:rPr lang="en-US" sz="4000" dirty="0" smtClean="0"/>
              <a:t>Speak the speech!!</a:t>
            </a:r>
          </a:p>
        </p:txBody>
      </p:sp>
    </p:spTree>
    <p:extLst>
      <p:ext uri="{BB962C8B-B14F-4D97-AF65-F5344CB8AC3E}">
        <p14:creationId xmlns:p14="http://schemas.microsoft.com/office/powerpoint/2010/main" val="190597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1251678" y="382385"/>
                <a:ext cx="10178322" cy="149213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100" kern="1200" cap="all" spc="200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9600" dirty="0" smtClean="0"/>
                  <a:t>Shakespeare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9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9600" dirty="0" smtClean="0"/>
                  <a:t> </a:t>
                </a:r>
              </a:p>
              <a:p>
                <a:pPr algn="ctr"/>
                <a:r>
                  <a:rPr lang="en-US" sz="9600" dirty="0" smtClean="0"/>
                  <a:t>Old English</a:t>
                </a:r>
                <a:endParaRPr lang="en-US" sz="9600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78" y="382385"/>
                <a:ext cx="10178322" cy="1492132"/>
              </a:xfrm>
              <a:prstGeom prst="rect">
                <a:avLst/>
              </a:prstGeom>
              <a:blipFill rotWithShape="0">
                <a:blip r:embed="rId2"/>
                <a:stretch>
                  <a:fillRect t="-31557" b="-308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2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Seriously, am I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56" y="1558042"/>
            <a:ext cx="10178322" cy="1492132"/>
          </a:xfrm>
        </p:spPr>
        <p:txBody>
          <a:bodyPr>
            <a:noAutofit/>
          </a:bodyPr>
          <a:lstStyle/>
          <a:p>
            <a:r>
              <a:rPr lang="en-US" sz="8000" dirty="0" smtClean="0"/>
              <a:t>Now you Know the Melody – Time to make the music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85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3" y="1201782"/>
            <a:ext cx="10178322" cy="516113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Make choices. Seriously. Just go for it.</a:t>
            </a:r>
          </a:p>
          <a:p>
            <a:r>
              <a:rPr lang="en-US" sz="4000" dirty="0" smtClean="0"/>
              <a:t>Use everything you just learned as a tool to shape the performance – work with the text, not against it.</a:t>
            </a:r>
          </a:p>
          <a:p>
            <a:r>
              <a:rPr lang="en-US" sz="4000" dirty="0" smtClean="0"/>
              <a:t>Don’t get bogged down by technicalities – act!</a:t>
            </a:r>
          </a:p>
          <a:p>
            <a:r>
              <a:rPr lang="en-US" sz="4000" dirty="0" smtClean="0"/>
              <a:t>And most of all: HAVE FUN.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25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Look up the words.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Paraphrase the verse.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Consider the language.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Do a basic scan of the text.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92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90864" y="1037039"/>
            <a:ext cx="10570209" cy="4083601"/>
          </a:xfrm>
        </p:spPr>
        <p:txBody>
          <a:bodyPr/>
          <a:lstStyle/>
          <a:p>
            <a:r>
              <a:rPr lang="en-US" sz="3200" b="0" dirty="0"/>
              <a:t>Speak the speech, I pray you, as I pronounced it to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0" dirty="0"/>
              <a:t>you, trippingly on the tongue: but if you mouth it,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0" dirty="0"/>
              <a:t>as many of your players do, I had as </a:t>
            </a:r>
            <a:r>
              <a:rPr lang="en-US" sz="3200" b="0" dirty="0" err="1"/>
              <a:t>lief</a:t>
            </a:r>
            <a:r>
              <a:rPr lang="en-US" sz="3200" b="0" dirty="0"/>
              <a:t> the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0" dirty="0"/>
              <a:t>town-crier spoke my lines</a:t>
            </a:r>
            <a:r>
              <a:rPr lang="en-US" sz="3200" b="0" dirty="0" smtClean="0"/>
              <a:t>.</a:t>
            </a:r>
          </a:p>
          <a:p>
            <a:pPr algn="r"/>
            <a:r>
              <a:rPr lang="en-US" b="0" dirty="0" smtClean="0"/>
              <a:t>- Hamlet, Act Iii, Scene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1678" y="382384"/>
            <a:ext cx="10178322" cy="27085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en-US" dirty="0" smtClean="0"/>
              <a:t>Old English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Middle English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 Modern English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63650" y="1136491"/>
            <a:ext cx="620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Welund</a:t>
            </a:r>
            <a:r>
              <a:rPr lang="en-US" dirty="0"/>
              <a:t> him be </a:t>
            </a:r>
            <a:r>
              <a:rPr lang="en-US" dirty="0" err="1"/>
              <a:t>wurman</a:t>
            </a:r>
            <a:r>
              <a:rPr lang="en-US" dirty="0"/>
              <a:t> </a:t>
            </a:r>
            <a:r>
              <a:rPr lang="en-US" dirty="0" err="1" smtClean="0"/>
              <a:t>wræces</a:t>
            </a:r>
            <a:r>
              <a:rPr lang="en-US" dirty="0" smtClean="0"/>
              <a:t> </a:t>
            </a:r>
            <a:r>
              <a:rPr lang="en-US" dirty="0" err="1"/>
              <a:t>cunnade</a:t>
            </a:r>
            <a:r>
              <a:rPr lang="en-US" dirty="0"/>
              <a:t>, </a:t>
            </a:r>
          </a:p>
          <a:p>
            <a:r>
              <a:rPr lang="en-US" dirty="0" err="1"/>
              <a:t>anhydig</a:t>
            </a:r>
            <a:r>
              <a:rPr lang="en-US" dirty="0"/>
              <a:t> </a:t>
            </a:r>
            <a:r>
              <a:rPr lang="en-US" dirty="0" err="1"/>
              <a:t>eorl</a:t>
            </a:r>
            <a:r>
              <a:rPr lang="en-US" dirty="0"/>
              <a:t> </a:t>
            </a:r>
            <a:r>
              <a:rPr lang="en-US" dirty="0" err="1" smtClean="0"/>
              <a:t>earfoþa</a:t>
            </a:r>
            <a:r>
              <a:rPr lang="en-US" dirty="0" smtClean="0"/>
              <a:t> </a:t>
            </a:r>
            <a:r>
              <a:rPr lang="en-US" dirty="0" err="1"/>
              <a:t>dreag</a:t>
            </a:r>
            <a:r>
              <a:rPr lang="en-US" dirty="0"/>
              <a:t>, </a:t>
            </a:r>
          </a:p>
          <a:p>
            <a:r>
              <a:rPr lang="en-US" dirty="0" err="1"/>
              <a:t>hæfde</a:t>
            </a:r>
            <a:r>
              <a:rPr lang="en-US" dirty="0"/>
              <a:t> him to </a:t>
            </a:r>
            <a:r>
              <a:rPr lang="en-US" dirty="0" err="1"/>
              <a:t>gesiþþe</a:t>
            </a:r>
            <a:r>
              <a:rPr lang="en-US" dirty="0"/>
              <a:t> </a:t>
            </a:r>
            <a:r>
              <a:rPr lang="en-US" dirty="0" err="1" smtClean="0"/>
              <a:t>sorge</a:t>
            </a:r>
            <a:r>
              <a:rPr lang="en-US" dirty="0" smtClean="0"/>
              <a:t> </a:t>
            </a:r>
            <a:r>
              <a:rPr lang="en-US" dirty="0" err="1"/>
              <a:t>ond</a:t>
            </a:r>
            <a:r>
              <a:rPr lang="en-US" dirty="0"/>
              <a:t> </a:t>
            </a:r>
            <a:r>
              <a:rPr lang="en-US" dirty="0" err="1"/>
              <a:t>longaþ</a:t>
            </a:r>
            <a:r>
              <a:rPr lang="en-US" dirty="0"/>
              <a:t>, </a:t>
            </a:r>
          </a:p>
          <a:p>
            <a:r>
              <a:rPr lang="en-US" dirty="0" err="1"/>
              <a:t>wintercealde</a:t>
            </a:r>
            <a:r>
              <a:rPr lang="en-US" dirty="0"/>
              <a:t> </a:t>
            </a:r>
            <a:r>
              <a:rPr lang="en-US" dirty="0" err="1"/>
              <a:t>wræce</a:t>
            </a:r>
            <a:r>
              <a:rPr lang="en-US" dirty="0"/>
              <a:t>; </a:t>
            </a:r>
            <a:r>
              <a:rPr lang="en-US" dirty="0" smtClean="0"/>
              <a:t>wean </a:t>
            </a:r>
            <a:r>
              <a:rPr lang="en-US" dirty="0"/>
              <a:t>oft </a:t>
            </a:r>
            <a:r>
              <a:rPr lang="en-US" dirty="0" err="1"/>
              <a:t>onfond</a:t>
            </a:r>
            <a:r>
              <a:rPr lang="en-US" dirty="0"/>
              <a:t>, </a:t>
            </a:r>
            <a:r>
              <a:rPr lang="en-US" dirty="0" smtClean="0"/>
              <a:t>           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40351" y="382385"/>
            <a:ext cx="3783962" cy="9827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= 400 -1066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51081" y="2472329"/>
            <a:ext cx="4644701" cy="9827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= 1066 – 1400s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41237" y="4578759"/>
            <a:ext cx="5138390" cy="9827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= 1400s - Today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3649" y="3244870"/>
            <a:ext cx="620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Hit was </a:t>
            </a:r>
            <a:r>
              <a:rPr lang="en-US" dirty="0" err="1"/>
              <a:t>gret</a:t>
            </a:r>
            <a:r>
              <a:rPr lang="en-US" dirty="0"/>
              <a:t> wonder that Nature </a:t>
            </a:r>
            <a:br>
              <a:rPr lang="en-US" dirty="0"/>
            </a:br>
            <a:r>
              <a:rPr lang="en-US" dirty="0" err="1"/>
              <a:t>Myght</a:t>
            </a:r>
            <a:r>
              <a:rPr lang="en-US" dirty="0"/>
              <a:t> </a:t>
            </a:r>
            <a:r>
              <a:rPr lang="en-US" dirty="0" err="1"/>
              <a:t>suffre</a:t>
            </a:r>
            <a:r>
              <a:rPr lang="en-US" dirty="0"/>
              <a:t> any creature </a:t>
            </a:r>
            <a:br>
              <a:rPr lang="en-US" dirty="0"/>
            </a:br>
            <a:r>
              <a:rPr lang="en-US" dirty="0"/>
              <a:t>To have such </a:t>
            </a:r>
            <a:r>
              <a:rPr lang="en-US" dirty="0" err="1"/>
              <a:t>sorwe</a:t>
            </a:r>
            <a:r>
              <a:rPr lang="en-US" dirty="0"/>
              <a:t>, and be not </a:t>
            </a:r>
            <a:r>
              <a:rPr lang="en-US" dirty="0" err="1"/>
              <a:t>ded</a:t>
            </a:r>
            <a:r>
              <a:rPr lang="en-US" dirty="0"/>
              <a:t>.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3648" y="5451731"/>
            <a:ext cx="620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or not to be, that is the question.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06732" y="5480602"/>
            <a:ext cx="326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    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EARLY MODERN ENGLISH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3648" y="5451731"/>
            <a:ext cx="3943084" cy="3982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63648" y="59720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Mr. and Mrs. </a:t>
            </a:r>
            <a:r>
              <a:rPr lang="en-US" dirty="0" err="1">
                <a:solidFill>
                  <a:prstClr val="black"/>
                </a:solidFill>
              </a:rPr>
              <a:t>Dursley</a:t>
            </a:r>
            <a:r>
              <a:rPr lang="en-US" dirty="0">
                <a:solidFill>
                  <a:prstClr val="black"/>
                </a:solidFill>
              </a:rPr>
              <a:t>, of number four, Privet Drive, were proud to say that they were perfectly normal, 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36934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it like slang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1920s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bee’s knees</a:t>
            </a:r>
          </a:p>
          <a:p>
            <a:r>
              <a:rPr lang="en-US" dirty="0" smtClean="0"/>
              <a:t>It’s the berries</a:t>
            </a:r>
          </a:p>
          <a:p>
            <a:r>
              <a:rPr lang="en-US" dirty="0" smtClean="0"/>
              <a:t>Speakeasy</a:t>
            </a:r>
          </a:p>
          <a:p>
            <a:r>
              <a:rPr lang="en-US" dirty="0" smtClean="0"/>
              <a:t>Flapper</a:t>
            </a:r>
          </a:p>
          <a:p>
            <a:r>
              <a:rPr lang="en-US" dirty="0" smtClean="0"/>
              <a:t>On the lam</a:t>
            </a:r>
          </a:p>
          <a:p>
            <a:r>
              <a:rPr lang="en-US" dirty="0" smtClean="0"/>
              <a:t>Swanky</a:t>
            </a:r>
          </a:p>
          <a:p>
            <a:r>
              <a:rPr lang="en-US" dirty="0" smtClean="0"/>
              <a:t>Heebie-Jeebies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5298" y="2238103"/>
            <a:ext cx="4800600" cy="632529"/>
          </a:xfrm>
        </p:spPr>
        <p:txBody>
          <a:bodyPr/>
          <a:lstStyle/>
          <a:p>
            <a:r>
              <a:rPr lang="en-US" dirty="0" smtClean="0"/>
              <a:t>1980s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5298" y="2984852"/>
            <a:ext cx="4800600" cy="2996398"/>
          </a:xfrm>
        </p:spPr>
        <p:txBody>
          <a:bodyPr/>
          <a:lstStyle/>
          <a:p>
            <a:r>
              <a:rPr lang="en-US" dirty="0" smtClean="0"/>
              <a:t>Bogus</a:t>
            </a:r>
          </a:p>
          <a:p>
            <a:r>
              <a:rPr lang="en-US" dirty="0" smtClean="0"/>
              <a:t>Bodacious</a:t>
            </a:r>
          </a:p>
          <a:p>
            <a:r>
              <a:rPr lang="en-US" dirty="0" smtClean="0"/>
              <a:t>Radical</a:t>
            </a:r>
          </a:p>
          <a:p>
            <a:r>
              <a:rPr lang="en-US" dirty="0" smtClean="0"/>
              <a:t>Gag me with a spoon</a:t>
            </a:r>
          </a:p>
          <a:p>
            <a:r>
              <a:rPr lang="en-US" dirty="0" smtClean="0"/>
              <a:t>Stoked</a:t>
            </a:r>
          </a:p>
          <a:p>
            <a:r>
              <a:rPr lang="en-US" dirty="0" err="1" smtClean="0"/>
              <a:t>Grody</a:t>
            </a:r>
            <a:endParaRPr lang="en-US" dirty="0" smtClean="0"/>
          </a:p>
          <a:p>
            <a:r>
              <a:rPr lang="en-US" dirty="0" smtClean="0"/>
              <a:t>Funky Fresh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8109393" y="2235955"/>
            <a:ext cx="3417199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1590s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109393" y="2982704"/>
            <a:ext cx="3417199" cy="2996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Wherefore</a:t>
            </a:r>
          </a:p>
          <a:p>
            <a:r>
              <a:rPr lang="en-US" dirty="0" smtClean="0"/>
              <a:t>Thou art</a:t>
            </a:r>
          </a:p>
          <a:p>
            <a:r>
              <a:rPr lang="en-US" dirty="0" smtClean="0"/>
              <a:t>Rump-fed </a:t>
            </a:r>
            <a:r>
              <a:rPr lang="en-US" dirty="0" err="1" smtClean="0"/>
              <a:t>Ronyon</a:t>
            </a:r>
            <a:endParaRPr lang="en-US" dirty="0" smtClean="0"/>
          </a:p>
          <a:p>
            <a:r>
              <a:rPr lang="en-US" dirty="0" smtClean="0"/>
              <a:t>Thane</a:t>
            </a:r>
          </a:p>
          <a:p>
            <a:r>
              <a:rPr lang="en-US" dirty="0" smtClean="0"/>
              <a:t>Hence</a:t>
            </a:r>
          </a:p>
          <a:p>
            <a:r>
              <a:rPr lang="en-US" dirty="0" err="1" smtClean="0"/>
              <a:t>Hie</a:t>
            </a:r>
            <a:r>
              <a:rPr lang="en-US" dirty="0" smtClean="0"/>
              <a:t> thee</a:t>
            </a:r>
          </a:p>
          <a:p>
            <a:r>
              <a:rPr lang="en-US" dirty="0" smtClean="0"/>
              <a:t>Twixt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395862"/>
            <a:ext cx="8187071" cy="406462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Shakespeare Is Easy When you Have the Right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1609</TotalTime>
  <Words>1508</Words>
  <Application>Microsoft Office PowerPoint</Application>
  <PresentationFormat>Widescreen</PresentationFormat>
  <Paragraphs>422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Arial Black</vt:lpstr>
      <vt:lpstr>Broadway Copyist Text Ext</vt:lpstr>
      <vt:lpstr>Cambria Math</vt:lpstr>
      <vt:lpstr>Gill Sans MT</vt:lpstr>
      <vt:lpstr>Impact</vt:lpstr>
      <vt:lpstr>Wingdings</vt:lpstr>
      <vt:lpstr>Badge</vt:lpstr>
      <vt:lpstr>Intro To Shakespeare</vt:lpstr>
      <vt:lpstr>Why Shakespeare?</vt:lpstr>
      <vt:lpstr>PowerPoint Presentation</vt:lpstr>
      <vt:lpstr>It’s still relevant</vt:lpstr>
      <vt:lpstr>But … Shakespeare looks like this:</vt:lpstr>
      <vt:lpstr>PowerPoint Presentation</vt:lpstr>
      <vt:lpstr>PowerPoint Presentation</vt:lpstr>
      <vt:lpstr>Think of it like slang</vt:lpstr>
      <vt:lpstr>Shakespeare Is Easy When you Have the Right Tools</vt:lpstr>
      <vt:lpstr>Shakespeare Focus:</vt:lpstr>
      <vt:lpstr>Step one: Pick a Monologue</vt:lpstr>
      <vt:lpstr>Is it the right Genre?</vt:lpstr>
      <vt:lpstr>Is it the right Genre?</vt:lpstr>
      <vt:lpstr>Is it my type? / Does it fit the role I want?</vt:lpstr>
      <vt:lpstr>Do I connect With it?</vt:lpstr>
      <vt:lpstr>Read the Play</vt:lpstr>
      <vt:lpstr>Words</vt:lpstr>
      <vt:lpstr>PowerPoint Presentation</vt:lpstr>
      <vt:lpstr>PowerPoint Presentation</vt:lpstr>
      <vt:lpstr>Step One: Look Up Everything</vt:lpstr>
      <vt:lpstr>Step One: Look up Everything Be Careful!</vt:lpstr>
      <vt:lpstr>Step One: Look up Everything Be Careful!</vt:lpstr>
      <vt:lpstr>Step One: Look up Everything Be Careful!</vt:lpstr>
      <vt:lpstr>Step Two: Break Down the Thoughts</vt:lpstr>
      <vt:lpstr>The best way to make sure you understand?</vt:lpstr>
      <vt:lpstr>Paraphrase</vt:lpstr>
      <vt:lpstr>If you know 50%, the audience understands 15%  If you know 95%, the Audience understands 75%</vt:lpstr>
      <vt:lpstr>Consider Figurative Language and Imagery</vt:lpstr>
      <vt:lpstr>Allusions and References</vt:lpstr>
      <vt:lpstr>Repetition</vt:lpstr>
      <vt:lpstr>Repetition</vt:lpstr>
      <vt:lpstr>Repetition</vt:lpstr>
      <vt:lpstr>Opposites</vt:lpstr>
      <vt:lpstr>Sound of the Language</vt:lpstr>
      <vt:lpstr>Sound of the Language</vt:lpstr>
      <vt:lpstr>Let’s Review</vt:lpstr>
      <vt:lpstr>Scansion</vt:lpstr>
      <vt:lpstr>Iambic Pentameter</vt:lpstr>
      <vt:lpstr>Iambic Pentameter</vt:lpstr>
      <vt:lpstr>Iambic Pentameter</vt:lpstr>
      <vt:lpstr>Iambic Pentameter</vt:lpstr>
      <vt:lpstr>Iambic Pentameter</vt:lpstr>
      <vt:lpstr>Iambic Pentameter</vt:lpstr>
      <vt:lpstr>Iambic Pentameter</vt:lpstr>
      <vt:lpstr>Rhyme</vt:lpstr>
      <vt:lpstr>Blank Verse</vt:lpstr>
      <vt:lpstr>Prose</vt:lpstr>
      <vt:lpstr>Why Scan?</vt:lpstr>
      <vt:lpstr>Why Scan?</vt:lpstr>
      <vt:lpstr>Common Variations:</vt:lpstr>
      <vt:lpstr>Trochee</vt:lpstr>
      <vt:lpstr>Feminine Ending</vt:lpstr>
      <vt:lpstr>How to Scan Text:</vt:lpstr>
      <vt:lpstr>How to Scan Text:</vt:lpstr>
      <vt:lpstr>How to Scan Text:</vt:lpstr>
      <vt:lpstr>How to Scan Text:</vt:lpstr>
      <vt:lpstr>How to Scan Text:</vt:lpstr>
      <vt:lpstr>How to Scan Text:</vt:lpstr>
      <vt:lpstr>How to Scan Text:</vt:lpstr>
      <vt:lpstr>Now What?</vt:lpstr>
      <vt:lpstr>Now you Know the Melody – Time to make the music</vt:lpstr>
      <vt:lpstr>PowerPoint Presentation</vt:lpstr>
      <vt:lpstr>Review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Shakespeare</dc:title>
  <dc:creator>Emma Szuba</dc:creator>
  <cp:lastModifiedBy>Anissa Erkert</cp:lastModifiedBy>
  <cp:revision>40</cp:revision>
  <dcterms:created xsi:type="dcterms:W3CDTF">2016-09-07T02:16:25Z</dcterms:created>
  <dcterms:modified xsi:type="dcterms:W3CDTF">2016-09-08T17:07:49Z</dcterms:modified>
</cp:coreProperties>
</file>